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Default Extension="emf" ContentType="image/x-em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9.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33"/>
  </p:notesMasterIdLst>
  <p:handoutMasterIdLst>
    <p:handoutMasterId r:id="rId134"/>
  </p:handoutMasterIdLst>
  <p:sldIdLst>
    <p:sldId id="256" r:id="rId7"/>
    <p:sldId id="678" r:id="rId8"/>
    <p:sldId id="841" r:id="rId9"/>
    <p:sldId id="703" r:id="rId10"/>
    <p:sldId id="358" r:id="rId11"/>
    <p:sldId id="707" r:id="rId12"/>
    <p:sldId id="708" r:id="rId13"/>
    <p:sldId id="792" r:id="rId14"/>
    <p:sldId id="793" r:id="rId15"/>
    <p:sldId id="343" r:id="rId16"/>
    <p:sldId id="704" r:id="rId17"/>
    <p:sldId id="957" r:id="rId18"/>
    <p:sldId id="848" r:id="rId19"/>
    <p:sldId id="849" r:id="rId20"/>
    <p:sldId id="850" r:id="rId21"/>
    <p:sldId id="851" r:id="rId22"/>
    <p:sldId id="852" r:id="rId23"/>
    <p:sldId id="853" r:id="rId24"/>
    <p:sldId id="854" r:id="rId25"/>
    <p:sldId id="855" r:id="rId26"/>
    <p:sldId id="856" r:id="rId27"/>
    <p:sldId id="857" r:id="rId28"/>
    <p:sldId id="858" r:id="rId29"/>
    <p:sldId id="859" r:id="rId30"/>
    <p:sldId id="860" r:id="rId31"/>
    <p:sldId id="861" r:id="rId32"/>
    <p:sldId id="862" r:id="rId33"/>
    <p:sldId id="863" r:id="rId34"/>
    <p:sldId id="864" r:id="rId35"/>
    <p:sldId id="865" r:id="rId36"/>
    <p:sldId id="866" r:id="rId37"/>
    <p:sldId id="867" r:id="rId38"/>
    <p:sldId id="868" r:id="rId39"/>
    <p:sldId id="956" r:id="rId40"/>
    <p:sldId id="869" r:id="rId41"/>
    <p:sldId id="870" r:id="rId42"/>
    <p:sldId id="871" r:id="rId43"/>
    <p:sldId id="872" r:id="rId44"/>
    <p:sldId id="873" r:id="rId45"/>
    <p:sldId id="874" r:id="rId46"/>
    <p:sldId id="875" r:id="rId47"/>
    <p:sldId id="876" r:id="rId48"/>
    <p:sldId id="877" r:id="rId49"/>
    <p:sldId id="878" r:id="rId50"/>
    <p:sldId id="879" r:id="rId51"/>
    <p:sldId id="880" r:id="rId52"/>
    <p:sldId id="881" r:id="rId53"/>
    <p:sldId id="882" r:id="rId54"/>
    <p:sldId id="883" r:id="rId55"/>
    <p:sldId id="884" r:id="rId56"/>
    <p:sldId id="885" r:id="rId57"/>
    <p:sldId id="886" r:id="rId58"/>
    <p:sldId id="887" r:id="rId59"/>
    <p:sldId id="888" r:id="rId60"/>
    <p:sldId id="889" r:id="rId61"/>
    <p:sldId id="890" r:id="rId62"/>
    <p:sldId id="891" r:id="rId63"/>
    <p:sldId id="892" r:id="rId64"/>
    <p:sldId id="893" r:id="rId65"/>
    <p:sldId id="894" r:id="rId66"/>
    <p:sldId id="955" r:id="rId67"/>
    <p:sldId id="895" r:id="rId68"/>
    <p:sldId id="896" r:id="rId69"/>
    <p:sldId id="897" r:id="rId70"/>
    <p:sldId id="898" r:id="rId71"/>
    <p:sldId id="899" r:id="rId72"/>
    <p:sldId id="900" r:id="rId73"/>
    <p:sldId id="901" r:id="rId74"/>
    <p:sldId id="902" r:id="rId75"/>
    <p:sldId id="903" r:id="rId76"/>
    <p:sldId id="904" r:id="rId77"/>
    <p:sldId id="905" r:id="rId78"/>
    <p:sldId id="925" r:id="rId79"/>
    <p:sldId id="927" r:id="rId80"/>
    <p:sldId id="926" r:id="rId81"/>
    <p:sldId id="928" r:id="rId82"/>
    <p:sldId id="906" r:id="rId83"/>
    <p:sldId id="907" r:id="rId84"/>
    <p:sldId id="908" r:id="rId85"/>
    <p:sldId id="909" r:id="rId86"/>
    <p:sldId id="954" r:id="rId87"/>
    <p:sldId id="929" r:id="rId88"/>
    <p:sldId id="930" r:id="rId89"/>
    <p:sldId id="910" r:id="rId90"/>
    <p:sldId id="911" r:id="rId91"/>
    <p:sldId id="912" r:id="rId92"/>
    <p:sldId id="913" r:id="rId93"/>
    <p:sldId id="914" r:id="rId94"/>
    <p:sldId id="915" r:id="rId95"/>
    <p:sldId id="916" r:id="rId96"/>
    <p:sldId id="917" r:id="rId97"/>
    <p:sldId id="918" r:id="rId98"/>
    <p:sldId id="919" r:id="rId99"/>
    <p:sldId id="920" r:id="rId100"/>
    <p:sldId id="921" r:id="rId101"/>
    <p:sldId id="922" r:id="rId102"/>
    <p:sldId id="923" r:id="rId103"/>
    <p:sldId id="845" r:id="rId104"/>
    <p:sldId id="932" r:id="rId105"/>
    <p:sldId id="933" r:id="rId106"/>
    <p:sldId id="934" r:id="rId107"/>
    <p:sldId id="935" r:id="rId108"/>
    <p:sldId id="936" r:id="rId109"/>
    <p:sldId id="937" r:id="rId110"/>
    <p:sldId id="938" r:id="rId111"/>
    <p:sldId id="939" r:id="rId112"/>
    <p:sldId id="940" r:id="rId113"/>
    <p:sldId id="941" r:id="rId114"/>
    <p:sldId id="942" r:id="rId115"/>
    <p:sldId id="943" r:id="rId116"/>
    <p:sldId id="944" r:id="rId117"/>
    <p:sldId id="945" r:id="rId118"/>
    <p:sldId id="946" r:id="rId119"/>
    <p:sldId id="947" r:id="rId120"/>
    <p:sldId id="948" r:id="rId121"/>
    <p:sldId id="949" r:id="rId122"/>
    <p:sldId id="950" r:id="rId123"/>
    <p:sldId id="924" r:id="rId124"/>
    <p:sldId id="576" r:id="rId125"/>
    <p:sldId id="951" r:id="rId126"/>
    <p:sldId id="953" r:id="rId127"/>
    <p:sldId id="372" r:id="rId128"/>
    <p:sldId id="836" r:id="rId129"/>
    <p:sldId id="839" r:id="rId130"/>
    <p:sldId id="952" r:id="rId131"/>
    <p:sldId id="702" r:id="rId13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984" userDrawn="1">
          <p15:clr>
            <a:srgbClr val="A4A3A4"/>
          </p15:clr>
        </p15:guide>
        <p15:guide id="2" pos="100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121"/>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10"/>
    <p:restoredTop sz="80088" autoAdjust="0"/>
  </p:normalViewPr>
  <p:slideViewPr>
    <p:cSldViewPr snapToGrid="0">
      <p:cViewPr>
        <p:scale>
          <a:sx n="95" d="100"/>
          <a:sy n="95" d="100"/>
        </p:scale>
        <p:origin x="976" y="176"/>
      </p:cViewPr>
      <p:guideLst>
        <p:guide orient="horz" pos="984"/>
        <p:guide pos="10016"/>
      </p:guideLst>
    </p:cSldViewPr>
  </p:slideViewPr>
  <p:outlineViewPr>
    <p:cViewPr>
      <p:scale>
        <a:sx n="33" d="100"/>
        <a:sy n="33" d="100"/>
      </p:scale>
      <p:origin x="0" y="-3128"/>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2017-01-29</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2017-01-29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"Build a custom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Ohai</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Plugin"</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For those of you just joining, welcome to today’s session, ‘,’ I'm Franklin Webber. Let’s get started...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42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491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a tool that is used to detect attributes on a node, and then provide these attributes to the chef-client at the start of every chef-client run. </a:t>
            </a:r>
            <a:r>
              <a:rPr lang="en-US" dirty="0" err="1" smtClean="0"/>
              <a:t>Ohai</a:t>
            </a:r>
            <a:r>
              <a:rPr lang="en-US" dirty="0" smtClean="0"/>
              <a:t> is required by the chef-client and must be present on a node. (</a:t>
            </a:r>
            <a:r>
              <a:rPr lang="en-US" dirty="0" err="1" smtClean="0"/>
              <a:t>Ohai</a:t>
            </a:r>
            <a:r>
              <a:rPr lang="en-US" dirty="0" smtClean="0"/>
              <a:t> is installed on a node as part of the chef-client install process.)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8954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group we will explore using </a:t>
            </a:r>
            <a:r>
              <a:rPr lang="en-US" dirty="0" err="1" smtClean="0"/>
              <a:t>Ohai</a:t>
            </a:r>
            <a:r>
              <a:rPr lang="en-US" dirty="0" smtClean="0"/>
              <a:t> from the command-line then view how it is executed within a chef-client run and then talk about the attributes that it collects. We'll start with </a:t>
            </a:r>
            <a:r>
              <a:rPr lang="en-US" dirty="0" err="1" smtClean="0"/>
              <a:t>ohai</a:t>
            </a:r>
            <a:r>
              <a:rPr lang="en-US" dirty="0" smtClean="0"/>
              <a:t> the command-line tool.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4832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256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a:t>
            </a:r>
            <a:r>
              <a:rPr lang="en-US" dirty="0" err="1" smtClean="0"/>
              <a:t>ChefDK</a:t>
            </a:r>
            <a:r>
              <a:rPr lang="en-US" dirty="0" smtClean="0"/>
              <a:t>. When you run it</a:t>
            </a:r>
            <a:r>
              <a:rPr lang="en-US" baseline="0" dirty="0" smtClean="0"/>
              <a:t> you will see the entire JSON representation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9909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also run </a:t>
            </a:r>
            <a:r>
              <a:rPr lang="en-US" baseline="0" dirty="0" err="1" smtClean="0"/>
              <a:t>ohai</a:t>
            </a:r>
            <a:r>
              <a:rPr lang="en-US" baseline="0" dirty="0" smtClean="0"/>
              <a:t> with a parameter. In this case when we want only the </a:t>
            </a:r>
            <a:r>
              <a:rPr lang="en-US" baseline="0" dirty="0" err="1" smtClean="0"/>
              <a:t>ipaddress</a:t>
            </a:r>
            <a:r>
              <a:rPr lang="en-US" baseline="0" dirty="0" smtClean="0"/>
              <a:t> from the entire body of information we can provide it as a parameter.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538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we can specify the hostname to return only the hostname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64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ask</a:t>
            </a:r>
            <a:r>
              <a:rPr lang="en-US" baseline="0" dirty="0" smtClean="0"/>
              <a:t> for the memory of the system we receive a hash that contains a number of keys and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539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grab a single value, like the total memory, by specifying a slash between the top-level key and the next level key underneath it. This command will return the total memory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2672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return</a:t>
            </a:r>
            <a:r>
              <a:rPr lang="en-US" baseline="0" dirty="0" smtClean="0"/>
              <a:t> all the details about the </a:t>
            </a:r>
            <a:r>
              <a:rPr lang="en-US" baseline="0" dirty="0" err="1" smtClean="0"/>
              <a:t>cpu</a:t>
            </a:r>
            <a:r>
              <a:rPr lang="en-US" baseline="0" dirty="0" smtClean="0"/>
              <a:t>. We see that there is one </a:t>
            </a:r>
            <a:r>
              <a:rPr lang="en-US" baseline="0" dirty="0" err="1" smtClean="0"/>
              <a:t>cpu</a:t>
            </a:r>
            <a:r>
              <a:rPr lang="en-US" baseline="0" dirty="0" smtClean="0"/>
              <a:t>, named '0', that contains more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14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a:t>
            </a:r>
            <a:r>
              <a:rPr lang="en-US" baseline="0" dirty="0" smtClean="0"/>
              <a:t> asking for all the details about the </a:t>
            </a:r>
            <a:r>
              <a:rPr lang="en-US" baseline="0" dirty="0" err="1" smtClean="0"/>
              <a:t>cpu</a:t>
            </a:r>
            <a:r>
              <a:rPr lang="en-US" baseline="0" dirty="0" smtClean="0"/>
              <a:t> named '0'.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479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if</a:t>
            </a:r>
            <a:r>
              <a:rPr lang="en-US" baseline="0" dirty="0" smtClean="0"/>
              <a:t> we wanted to display the Megahertz of that specific </a:t>
            </a:r>
            <a:r>
              <a:rPr lang="en-US" baseline="0" dirty="0" err="1" smtClean="0"/>
              <a:t>cpu</a:t>
            </a:r>
            <a:r>
              <a:rPr lang="en-US" baseline="0" dirty="0" smtClean="0"/>
              <a:t> we can append an additional key to the parameter.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022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composed</a:t>
            </a:r>
            <a:r>
              <a:rPr lang="en-US" baseline="0" dirty="0" smtClean="0"/>
              <a:t> of plugins that collect these different attributes. When you execute </a:t>
            </a:r>
            <a:r>
              <a:rPr lang="en-US" baseline="0" dirty="0" err="1" smtClean="0"/>
              <a:t>Ohai</a:t>
            </a:r>
            <a:r>
              <a:rPr lang="en-US" baseline="0" dirty="0" smtClean="0"/>
              <a:t> it will load the core plugins that are packaged with it.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9440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composed</a:t>
            </a:r>
            <a:r>
              <a:rPr lang="en-US" baseline="0" dirty="0" smtClean="0"/>
              <a:t> of plugins that collect these different attributes. When you execute </a:t>
            </a:r>
            <a:r>
              <a:rPr lang="en-US" baseline="0" dirty="0" err="1" smtClean="0"/>
              <a:t>Ohai</a:t>
            </a:r>
            <a:r>
              <a:rPr lang="en-US" baseline="0" dirty="0" smtClean="0"/>
              <a:t> it will load the core plugins that are packaged with it.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6962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 </a:t>
            </a:r>
            <a:r>
              <a:rPr lang="en-US" dirty="0" err="1" smtClean="0"/>
              <a:t>ohai</a:t>
            </a:r>
            <a:r>
              <a:rPr lang="en-US" baseline="0" dirty="0" smtClean="0"/>
              <a:t> from the terminal gives you an idea about all the data that </a:t>
            </a:r>
            <a:r>
              <a:rPr lang="en-US" baseline="0" dirty="0" err="1" smtClean="0"/>
              <a:t>Ohai</a:t>
            </a:r>
            <a:r>
              <a:rPr lang="en-US" baseline="0" dirty="0" smtClean="0"/>
              <a:t> can provide for a system. Now it is important to see where this data is captured in the chef-client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9178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3812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chef-client automatically</a:t>
            </a:r>
            <a:r>
              <a:rPr lang="en-US" baseline="0" dirty="0" smtClean="0"/>
              <a:t> loads the </a:t>
            </a:r>
            <a:r>
              <a:rPr lang="en-US" baseline="0" dirty="0" err="1" smtClean="0"/>
              <a:t>Ohai</a:t>
            </a:r>
            <a:r>
              <a:rPr lang="en-US" baseline="0" dirty="0" smtClean="0"/>
              <a:t> libraries and executes them to capture details about the system. These details are stored in the node object which is available in the recipes that we define. At the end of a successful chef-client run this node object is sent to the Chef 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003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run </a:t>
            </a:r>
            <a:r>
              <a:rPr lang="en-US" baseline="0" dirty="0" err="1" smtClean="0"/>
              <a:t>ohai</a:t>
            </a:r>
            <a:r>
              <a:rPr lang="en-US" baseline="0" dirty="0" smtClean="0"/>
              <a:t> in code as one of it's first steps. We can examine how that is done with Pry. Pry can be used as a debugger and as a REPL (Read-Evaluate-Print-Loop) tool. We can run this to allow to explore how </a:t>
            </a:r>
            <a:r>
              <a:rPr lang="en-US" baseline="0" dirty="0" err="1" smtClean="0"/>
              <a:t>Ohai</a:t>
            </a:r>
            <a:r>
              <a:rPr lang="en-US" baseline="0" dirty="0" smtClean="0"/>
              <a:t> is executed by the chef-client application.</a:t>
            </a:r>
          </a:p>
          <a:p>
            <a:endParaRPr lang="en-US" baseline="0" dirty="0" smtClean="0"/>
          </a:p>
          <a:p>
            <a:r>
              <a:rPr lang="en-US" baseline="0" dirty="0" smtClean="0"/>
              <a:t>First launch the session by running the specified command. Within this interactive session you can load the </a:t>
            </a:r>
            <a:r>
              <a:rPr lang="en-US" baseline="0" dirty="0" err="1" smtClean="0"/>
              <a:t>Ohai</a:t>
            </a:r>
            <a:r>
              <a:rPr lang="en-US" baseline="0" dirty="0" smtClean="0"/>
              <a:t> gem with the require command, create a new </a:t>
            </a:r>
            <a:r>
              <a:rPr lang="en-US" baseline="0" dirty="0" err="1" smtClean="0"/>
              <a:t>Ohai</a:t>
            </a:r>
            <a:r>
              <a:rPr lang="en-US" baseline="0" dirty="0" smtClean="0"/>
              <a:t> System object, and then ask the </a:t>
            </a:r>
            <a:r>
              <a:rPr lang="en-US" baseline="0" dirty="0" err="1" smtClean="0"/>
              <a:t>ohai</a:t>
            </a:r>
            <a:r>
              <a:rPr lang="en-US" baseline="0" dirty="0" smtClean="0"/>
              <a:t> object to load specific plugins or all plugins through the '</a:t>
            </a:r>
            <a:r>
              <a:rPr lang="en-US" baseline="0" dirty="0" err="1" smtClean="0"/>
              <a:t>all_plugins</a:t>
            </a:r>
            <a:r>
              <a:rPr lang="en-US" baseline="0" dirty="0" smtClean="0"/>
              <a:t>' method. When you are done you can exit by entering the command 'exit'.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368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loads and executes </a:t>
            </a:r>
            <a:r>
              <a:rPr lang="en-US" baseline="0" dirty="0" err="1" smtClean="0"/>
              <a:t>Ohai</a:t>
            </a:r>
            <a:r>
              <a:rPr lang="en-US" baseline="0" dirty="0" smtClean="0"/>
              <a:t> within Ruby. </a:t>
            </a:r>
            <a:r>
              <a:rPr lang="en-US" baseline="0" dirty="0" err="1" smtClean="0"/>
              <a:t>Ohai</a:t>
            </a:r>
            <a:r>
              <a:rPr lang="en-US" baseline="0" dirty="0" smtClean="0"/>
              <a:t> returns Ruby object representations of the data that chef-client is able to evaluate and store within the node object. These attributes discovered by </a:t>
            </a:r>
            <a:r>
              <a:rPr lang="en-US" baseline="0" dirty="0" err="1" smtClean="0"/>
              <a:t>Ohai</a:t>
            </a:r>
            <a:r>
              <a:rPr lang="en-US" baseline="0" dirty="0" smtClean="0"/>
              <a:t> become attributes of the node object and it is important to take a quick moment to discuss how these attributes compare to the other attributes that may be defined in other locations within cookbooks, roles, and environments.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44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t>
            </a:r>
            <a:r>
              <a:rPr lang="en-US" baseline="0" dirty="0" smtClean="0"/>
              <a:t> within the chef-client a node object is created with the attributes collected from </a:t>
            </a:r>
            <a:r>
              <a:rPr lang="en-US" baseline="0" dirty="0" err="1" smtClean="0"/>
              <a:t>Ohai</a:t>
            </a:r>
            <a:r>
              <a:rPr lang="en-US" baseline="0" dirty="0" smtClean="0"/>
              <a:t>, the values previously stored on the Chef Server, and then the attributes defined in the environments, roles and cookbooks described in the node's run list. The node prioritizes and gives precedence to the attributes collected by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636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table representation of the various levels of precedence that can be specified with the location in which it can be specified. The lower the value, the lower the precedence. The higher the value, the higher the precedence.</a:t>
            </a:r>
            <a:endParaRPr lang="en-US" dirty="0" smtClean="0"/>
          </a:p>
          <a:p>
            <a:r>
              <a:rPr lang="en-US" dirty="0" smtClean="0"/>
              <a:t>The attributes collected from </a:t>
            </a:r>
            <a:r>
              <a:rPr lang="en-US" dirty="0" err="1" smtClean="0"/>
              <a:t>Ohai</a:t>
            </a:r>
            <a:r>
              <a:rPr lang="en-US" dirty="0" smtClean="0"/>
              <a:t> are considered</a:t>
            </a:r>
            <a:r>
              <a:rPr lang="en-US" baseline="0" dirty="0" smtClean="0"/>
              <a:t> automatic attributes granting them the value of 15. This means all data collected through </a:t>
            </a:r>
            <a:r>
              <a:rPr lang="en-US" baseline="0" dirty="0" err="1" smtClean="0"/>
              <a:t>Ohai</a:t>
            </a:r>
            <a:r>
              <a:rPr lang="en-US" baseline="0" dirty="0" smtClean="0"/>
              <a:t> attributes cannot ever be overridden.</a:t>
            </a:r>
          </a:p>
          <a:p>
            <a:endParaRPr lang="en-US" baseline="0" dirty="0" smtClean="0"/>
          </a:p>
          <a:p>
            <a:r>
              <a:rPr lang="en-US" baseline="0" dirty="0" smtClean="0"/>
              <a:t>That should make sense based on the data that we have queried so far in this module (e.g. CPU, memory). Never would we want to have an attribute defined in a cookbook or environment override this data collected about our system. This is also important when considering whether you want to create an </a:t>
            </a:r>
            <a:r>
              <a:rPr lang="en-US" baseline="0" dirty="0" err="1" smtClean="0"/>
              <a:t>Ohai</a:t>
            </a:r>
            <a:r>
              <a:rPr lang="en-US" baseline="0" dirty="0" smtClean="0"/>
              <a:t> plugin. The kind of data that you want to collect should not be data that you will want to override as it is data that describes the system and not data that you want to configure the system.</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09393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seen how to use </a:t>
            </a:r>
            <a:r>
              <a:rPr lang="en-US" dirty="0" err="1" smtClean="0"/>
              <a:t>Ohai</a:t>
            </a:r>
            <a:r>
              <a:rPr lang="en-US" dirty="0" smtClean="0"/>
              <a:t> as</a:t>
            </a:r>
            <a:r>
              <a:rPr lang="en-US" baseline="0" dirty="0" smtClean="0"/>
              <a:t> a command-line tool, explored how chef-client uses it, and seen the precedence level at which this data is stored. In the next module we will discuss </a:t>
            </a:r>
            <a:r>
              <a:rPr lang="en-US" baseline="0" dirty="0" err="1" smtClean="0"/>
              <a:t>Ohai's</a:t>
            </a:r>
            <a:r>
              <a:rPr lang="en-US" baseline="0" dirty="0" smtClean="0"/>
              <a:t> plugin history, its plugin structure, and the DSL (Domain Specific Language) it provides to express these plugins.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3159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2817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review the core plugins packaged with </a:t>
            </a:r>
            <a:r>
              <a:rPr lang="en-US" baseline="0" dirty="0" err="1" smtClean="0"/>
              <a:t>Ohai</a:t>
            </a:r>
            <a:r>
              <a:rPr lang="en-US" baseline="0" dirty="0" smtClean="0"/>
              <a:t> we need to spend some time reviewing the source code of the gem as none of the gems are not defined in documentation.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8799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a:t>
            </a:r>
            <a:r>
              <a:rPr lang="en-US" baseline="0" dirty="0" smtClean="0"/>
              <a:t> a Ruby gem that is packed in the Chef Development Kit (Chef DK). A Ruby gem is a packaging structure that allows for the code to be reused and shared.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6380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err="1" smtClean="0"/>
              <a:t>Rubygems</a:t>
            </a:r>
            <a:r>
              <a:rPr lang="en-US" dirty="0" smtClean="0"/>
              <a:t> are stored</a:t>
            </a:r>
            <a:r>
              <a:rPr lang="en-US" baseline="0" dirty="0" smtClean="0"/>
              <a:t> on </a:t>
            </a:r>
            <a:r>
              <a:rPr lang="en-US" baseline="0" dirty="0" err="1" smtClean="0"/>
              <a:t>rubygems.org</a:t>
            </a:r>
            <a:r>
              <a:rPr lang="en-US" baseline="0" dirty="0" smtClean="0"/>
              <a:t>. We can come to the site and search for any gem by their name. Search for the Rubygem named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6298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project</a:t>
            </a:r>
            <a:r>
              <a:rPr lang="en-US" baseline="0" dirty="0" smtClean="0"/>
              <a:t> page for the gem itself contains important information about the releases, where to find the source, where to file issues, etc. We are interested in viewing the source of the project so we want to click on that link.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582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ohai</a:t>
            </a:r>
            <a:r>
              <a:rPr lang="en-US" baseline="0" dirty="0" smtClean="0"/>
              <a:t> project is stored as a git repository within the Chef organization on GitHub. We can clone this project to our workstation to give us the ability to review the source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18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written unit tests to help describe the intended purpose of your recipes. Ideally I am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3775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obtain</a:t>
            </a:r>
            <a:r>
              <a:rPr lang="en-US" baseline="0" dirty="0" smtClean="0"/>
              <a:t> the </a:t>
            </a:r>
            <a:r>
              <a:rPr lang="en-US" baseline="0" dirty="0" err="1" smtClean="0"/>
              <a:t>Ohai</a:t>
            </a:r>
            <a:r>
              <a:rPr lang="en-US" baseline="0" dirty="0" smtClean="0"/>
              <a:t> library on our local workstation so let's start by returning to the home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07776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is installed with the Chef DK so we will use it to clone the </a:t>
            </a:r>
            <a:r>
              <a:rPr lang="en-US" baseline="0" dirty="0" err="1" smtClean="0"/>
              <a:t>Ohai</a:t>
            </a:r>
            <a:r>
              <a:rPr lang="en-US" baseline="0" dirty="0" smtClean="0"/>
              <a:t> project.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931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gem</a:t>
            </a:r>
            <a:r>
              <a:rPr lang="en-US" baseline="0" dirty="0" smtClean="0"/>
              <a:t> contains several important items within the top-level directory. We are going to explore the contents of some of the essential files.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839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README contains information on how to install, configure and use this gem. This is often the place to start when exploring the gem.</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9793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gem</a:t>
            </a:r>
            <a:r>
              <a:rPr lang="en-US" baseline="0" dirty="0" smtClean="0"/>
              <a:t> specification defines important information about the Rubygem. Within it you will find metadata that describes the owner, licensing, contact information, dependencies, development dependencies, the files to package in the gem, and which one of those are executables.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4306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lib (or library) directory</a:t>
            </a:r>
            <a:r>
              <a:rPr lang="en-US" baseline="0" dirty="0" smtClean="0"/>
              <a:t> contains the source code for this gem. Within the root of the directory you will find a single file that shares the same name as the gem.</a:t>
            </a:r>
          </a:p>
          <a:p>
            <a:endParaRPr lang="en-US" baseline="0" dirty="0" smtClean="0"/>
          </a:p>
          <a:p>
            <a:r>
              <a:rPr lang="en-US" baseline="0" dirty="0" smtClean="0"/>
              <a:t>In the previous module when we typed "require '</a:t>
            </a:r>
            <a:r>
              <a:rPr lang="en-US" baseline="0" dirty="0" err="1" smtClean="0"/>
              <a:t>ohai</a:t>
            </a:r>
            <a:r>
              <a:rPr lang="en-US" baseline="0" dirty="0" smtClean="0"/>
              <a:t>'" this was the file that was loaded into memory.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360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file</a:t>
            </a:r>
            <a:r>
              <a:rPr lang="en-US" baseline="0" dirty="0" smtClean="0"/>
              <a:t> requires more files from within the gem. The paths specified are relative to the 'lib' directory so all of these examples are loading files from within the subdirectory of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217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stores</a:t>
            </a:r>
            <a:r>
              <a:rPr lang="en-US" baseline="0" dirty="0" smtClean="0"/>
              <a:t> its plugins in a specific subdirectory of this project.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8871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was a quick introduction to the gem structure to give us an idea about where the plugins are stored. Now it is time to explore the Domain Specific Language (DSL) used to write these plugins.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0159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has seen</a:t>
            </a:r>
            <a:r>
              <a:rPr lang="en-US" baseline="0" dirty="0" smtClean="0"/>
              <a:t> many notable releases. Depending on the version of Chef you are using within your organization may dictate which version of </a:t>
            </a:r>
            <a:r>
              <a:rPr lang="en-US" baseline="0" dirty="0" err="1" smtClean="0"/>
              <a:t>Ohai</a:t>
            </a:r>
            <a:r>
              <a:rPr lang="en-US" baseline="0" dirty="0" smtClean="0"/>
              <a:t> is being used.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406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this session we will identify and tackle repetition present within an example cookbook that addresses the needs across multiple platforms. This cookbook installs multiple packages, sets multiple attributes, and is supported across multiple platforms and platform families.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Ohai</a:t>
            </a:r>
            <a:r>
              <a:rPr lang="en-US" baseline="0" dirty="0" smtClean="0"/>
              <a:t> 6 introduced the ability to express plugins through a DSL. </a:t>
            </a:r>
            <a:r>
              <a:rPr lang="en-US" baseline="0" dirty="0" err="1" smtClean="0"/>
              <a:t>Ohai</a:t>
            </a:r>
            <a:r>
              <a:rPr lang="en-US" baseline="0" dirty="0" smtClean="0"/>
              <a:t> 7 refined that DSL. </a:t>
            </a:r>
            <a:r>
              <a:rPr lang="en-US" baseline="0" dirty="0" err="1" smtClean="0"/>
              <a:t>Ohai</a:t>
            </a:r>
            <a:r>
              <a:rPr lang="en-US" baseline="0" dirty="0" smtClean="0"/>
              <a:t> 8 continues to use that same language. The following slides and our exercise in the next module will focus on the DSL defined in </a:t>
            </a:r>
            <a:r>
              <a:rPr lang="en-US" baseline="0" dirty="0" err="1" smtClean="0"/>
              <a:t>Ohai</a:t>
            </a:r>
            <a:r>
              <a:rPr lang="en-US" baseline="0" dirty="0" smtClean="0"/>
              <a:t> 7.</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585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load the languages plugin and review the basic structure of the plugin.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51626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plugin starts</a:t>
            </a:r>
            <a:r>
              <a:rPr lang="en-US" baseline="0" dirty="0" smtClean="0"/>
              <a:t> with invoking a method on the </a:t>
            </a:r>
            <a:r>
              <a:rPr lang="en-US" baseline="0" dirty="0" err="1" smtClean="0"/>
              <a:t>Ohai</a:t>
            </a:r>
            <a:r>
              <a:rPr lang="en-US" baseline="0" dirty="0" smtClean="0"/>
              <a:t> class with a single parameter. That parameter provided is the symbol name of the plugin. All </a:t>
            </a:r>
            <a:r>
              <a:rPr lang="en-US" baseline="0" dirty="0" err="1" smtClean="0"/>
              <a:t>Ohai</a:t>
            </a:r>
            <a:r>
              <a:rPr lang="en-US" baseline="0" dirty="0" smtClean="0"/>
              <a:t> plugins must have a symbol name with the first letter capitalized.</a:t>
            </a:r>
          </a:p>
          <a:p>
            <a:endParaRPr lang="en-US" baseline="0" dirty="0" smtClean="0"/>
          </a:p>
          <a:p>
            <a:r>
              <a:rPr lang="en-US" baseline="0" dirty="0" smtClean="0"/>
              <a:t>The remainder of the plugin is defined within the block of the 'plugin' method. The 'provides' method specifies what attribute or attributes the plugin will be added to the node object. The '</a:t>
            </a:r>
            <a:r>
              <a:rPr lang="en-US" baseline="0" dirty="0" err="1" smtClean="0"/>
              <a:t>collect_data</a:t>
            </a:r>
            <a:r>
              <a:rPr lang="en-US" baseline="0" dirty="0" smtClean="0"/>
              <a:t>' method defines a block which contains the code that is executed on all platforms. This block of code will often times set the values of the attributes the plugin provides.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7597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plugin is named Languages. It provides the languages attribute on the node. This languages attribute is populated with the contents of a new Mash.</a:t>
            </a:r>
          </a:p>
          <a:p>
            <a:endParaRPr lang="en-US" baseline="0" dirty="0" smtClean="0"/>
          </a:p>
          <a:p>
            <a:r>
              <a:rPr lang="en-US" baseline="0" dirty="0" smtClean="0"/>
              <a:t>But what is a Mash?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89691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understand what a Mash is first let's talk about Ruby's Hash. Hashes allow you to store values with a key; often times these keys are Ruby Strings or Ruby Symbols. When you want to retrieve that value you need to provide the same key. So if say you stored data with a Symbol key it is only retrievable with a Symbol key. The same could be said for using a String key.</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57838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Mash is similar to a Ruby Hash except that it is indifferent to whether you provide it a String key or Symbol key. Either of those types of keys will return value stored by the other. This more lenient data structure allows for these two keys to be used interchangeably. Allowing us to use whichever key style we prefer without being penalized if we were to guess the key style that differs from other plugins.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6764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language plugin is small plugin that setups up a data structure for other language plugins to add more information to it. Let's review a specific language plugin to see a more complex implementation.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203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within the</a:t>
            </a:r>
            <a:r>
              <a:rPr lang="en-US" baseline="0" dirty="0" smtClean="0"/>
              <a:t> Python plugin we see the same structure with a dependency and a significant amount of work being done in the '</a:t>
            </a:r>
            <a:r>
              <a:rPr lang="en-US" baseline="0" dirty="0" err="1" smtClean="0"/>
              <a:t>collect_data</a:t>
            </a:r>
            <a:r>
              <a:rPr lang="en-US" baseline="0" dirty="0" smtClean="0"/>
              <a:t>' method block. The attribute provided by this plugin can be found on the node object under the specified path. Remember this is the same path structure you use on the command-line when wanting to traverse the attributes provided.</a:t>
            </a:r>
          </a:p>
          <a:p>
            <a:endParaRPr lang="en-US" baseline="0" dirty="0" smtClean="0"/>
          </a:p>
          <a:p>
            <a:r>
              <a:rPr lang="en-US" baseline="0" dirty="0" smtClean="0"/>
              <a:t>The dependency described here states that this plugin requires that the node attribute value 'languages' must be defined first before this plugin will execute. </a:t>
            </a:r>
            <a:r>
              <a:rPr lang="en-US" baseline="0" dirty="0" err="1" smtClean="0"/>
              <a:t>Ohai</a:t>
            </a:r>
            <a:r>
              <a:rPr lang="en-US" baseline="0" dirty="0" smtClean="0"/>
              <a:t> will determine how to execute the plugins based on these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735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a:t>
            </a:r>
            <a:r>
              <a:rPr lang="en-US" baseline="0" dirty="0" err="1" smtClean="0"/>
              <a:t>collect_data</a:t>
            </a:r>
            <a:r>
              <a:rPr lang="en-US" baseline="0" dirty="0" smtClean="0"/>
              <a:t> block we use a helper method named '</a:t>
            </a:r>
            <a:r>
              <a:rPr lang="en-US" baseline="0" dirty="0" err="1" smtClean="0"/>
              <a:t>shell_out</a:t>
            </a:r>
            <a:r>
              <a:rPr lang="en-US" baseline="0" dirty="0" smtClean="0"/>
              <a:t>'. This '</a:t>
            </a:r>
            <a:r>
              <a:rPr lang="en-US" baseline="0" dirty="0" err="1" smtClean="0"/>
              <a:t>shell_out</a:t>
            </a:r>
            <a:r>
              <a:rPr lang="en-US" baseline="0" dirty="0" smtClean="0"/>
              <a:t>' method accepts a single parameter which is the command to run. This '</a:t>
            </a:r>
            <a:r>
              <a:rPr lang="en-US" baseline="0" dirty="0" err="1" smtClean="0"/>
              <a:t>shell_out</a:t>
            </a:r>
            <a:r>
              <a:rPr lang="en-US" baseline="0" dirty="0" smtClean="0"/>
              <a:t>' method will generate an object for which you can ask for the standard output, standard error, and the exit status.</a:t>
            </a:r>
          </a:p>
          <a:p>
            <a:endParaRPr lang="en-US" baseline="0" dirty="0" smtClean="0"/>
          </a:p>
          <a:p>
            <a:r>
              <a:rPr lang="en-US" baseline="0" dirty="0" smtClean="0"/>
              <a:t>This command is executed and if the status is successful (0 status code) then look at the standard output, split it into multiple lines, extract the version and possibly any build date information, and then store that information into the Mash that was created by the Languages plugin. If a failure occurs at any point catch that error and display a debug message. </a:t>
            </a:r>
          </a:p>
          <a:p>
            <a:endParaRPr lang="en-US" baseline="0" dirty="0" smtClean="0"/>
          </a:p>
          <a:p>
            <a:r>
              <a:rPr lang="en-US" baseline="0" dirty="0" smtClean="0"/>
              <a:t>You will find that most </a:t>
            </a:r>
            <a:r>
              <a:rPr lang="en-US" baseline="0" dirty="0" err="1" smtClean="0"/>
              <a:t>Ohai</a:t>
            </a:r>
            <a:r>
              <a:rPr lang="en-US" baseline="0" dirty="0" smtClean="0"/>
              <a:t> plugins will fit the following pattern. Perform a system related call to collect some data, use Ruby to process that data, and then store the data.</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369134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were able to view the contents of the gem and examine the contents of a few plugins to give us an understanding of how plugins are structured. Now it is time for use to create our own.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1939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result would be a resulting test that looks like the following. Reducing the platform setup, expressing more clearly the packages that are installed, and making it easier to express that the attributes are set.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421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3979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73158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4601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79757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463854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1962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00082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6353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at the end we'll take all these helpers that we move to a common file within the cookbook and bring it into a re-usable library that we can share with all the cookbooks that we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70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schedule</a:t>
            </a:r>
            <a:r>
              <a:rPr lang="en-US" baseline="0" dirty="0" smtClean="0"/>
              <a:t> of events of today. We'll finish up with these housekeeping items and then we'll move into our series of concepts, then stop for questions, and finally wrap up the work that we have done and where you can go to learn more.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453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a:t>
            </a:r>
            <a:r>
              <a:rPr lang="en-US" baseline="0" dirty="0" smtClean="0"/>
              <a:t> to play along with me and work on the same cookbook that I am using as an example you can clone the code from the chef-training GitHub organization.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638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832163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82920581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6613587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13519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©2017</a:t>
            </a:r>
            <a:r>
              <a:rPr lang="en-US" baseline="0" dirty="0" smtClean="0">
                <a:solidFill>
                  <a:srgbClr val="7D868C"/>
                </a:solidFill>
                <a:latin typeface="+mn-lt"/>
                <a:ea typeface="+mn-ea"/>
                <a:cs typeface="+mn-cs"/>
              </a:rPr>
              <a:t> </a:t>
            </a:r>
            <a:r>
              <a:rPr lang="en-US" dirty="0" smtClean="0">
                <a:solidFill>
                  <a:srgbClr val="7D868C"/>
                </a:solidFill>
                <a:latin typeface="+mn-lt"/>
                <a:ea typeface="+mn-ea"/>
                <a:cs typeface="+mn-cs"/>
              </a:rPr>
              <a:t>Chef Software Inc</a:t>
            </a:r>
            <a:r>
              <a:rPr lang="en-US" dirty="0" smtClean="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6898315" y="8377518"/>
            <a:ext cx="8082923" cy="522287"/>
          </a:xfrm>
          <a:prstGeom prst="rect">
            <a:avLst/>
          </a:prstGeom>
        </p:spPr>
        <p:txBody>
          <a:bodyPr tIns="91440" bIns="91440">
            <a:normAutofit/>
          </a:bodyPr>
          <a:lstStyle/>
          <a:p>
            <a:pPr algn="ctr" defTabSz="1219120" fontAlgn="auto">
              <a:spcBef>
                <a:spcPts val="0"/>
              </a:spcBef>
              <a:spcAft>
                <a:spcPts val="0"/>
              </a:spcAft>
              <a:defRPr/>
            </a:pPr>
            <a:r>
              <a:rPr lang="en-US" sz="2200" dirty="0" smtClean="0">
                <a:solidFill>
                  <a:srgbClr val="7F7F7F"/>
                </a:solidFill>
                <a:latin typeface="+mn-lt"/>
                <a:ea typeface="+mn-ea"/>
                <a:cs typeface="+mn-cs"/>
              </a:rPr>
              <a:t>join us:</a:t>
            </a:r>
            <a:r>
              <a:rPr lang="en-US" sz="2200" baseline="0" dirty="0" smtClean="0">
                <a:solidFill>
                  <a:srgbClr val="7F7F7F"/>
                </a:solidFill>
                <a:latin typeface="+mn-lt"/>
                <a:ea typeface="+mn-ea"/>
                <a:cs typeface="+mn-cs"/>
              </a:rPr>
              <a:t> </a:t>
            </a:r>
            <a:r>
              <a:rPr lang="en-US" sz="2200" b="1" dirty="0" smtClean="0">
                <a:solidFill>
                  <a:srgbClr val="7F7F7F"/>
                </a:solidFill>
                <a:latin typeface="+mn-lt"/>
                <a:ea typeface="+mn-ea"/>
                <a:cs typeface="+mn-cs"/>
              </a:rPr>
              <a:t>community-</a:t>
            </a:r>
            <a:r>
              <a:rPr lang="en-US" sz="2200" b="1" dirty="0" err="1" smtClean="0">
                <a:solidFill>
                  <a:srgbClr val="7F7F7F"/>
                </a:solidFill>
                <a:latin typeface="+mn-lt"/>
                <a:ea typeface="+mn-ea"/>
                <a:cs typeface="+mn-cs"/>
              </a:rPr>
              <a:t>slack.chef.io</a:t>
            </a:r>
            <a:r>
              <a:rPr lang="en-US" sz="2200" b="1" dirty="0" smtClean="0">
                <a:solidFill>
                  <a:srgbClr val="7F7F7F"/>
                </a:solidFill>
                <a:latin typeface="+mn-lt"/>
                <a:ea typeface="+mn-ea"/>
                <a:cs typeface="+mn-cs"/>
              </a:rPr>
              <a:t> </a:t>
            </a:r>
            <a:r>
              <a:rPr lang="en-US" sz="2200" b="0" dirty="0" smtClean="0">
                <a:solidFill>
                  <a:srgbClr val="7F7F7F"/>
                </a:solidFill>
                <a:latin typeface="+mn-lt"/>
                <a:ea typeface="+mn-ea"/>
                <a:cs typeface="+mn-cs"/>
              </a:rPr>
              <a:t>#webinar-</a:t>
            </a:r>
            <a:r>
              <a:rPr lang="en-US" sz="2200" b="0" dirty="0" err="1" smtClean="0">
                <a:solidFill>
                  <a:srgbClr val="7F7F7F"/>
                </a:solidFill>
                <a:latin typeface="+mn-lt"/>
                <a:ea typeface="+mn-ea"/>
                <a:cs typeface="+mn-cs"/>
              </a:rPr>
              <a:t>ohai</a:t>
            </a:r>
            <a:endParaRPr lang="en-US" sz="2200" b="0"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8" r:id="rId14"/>
    <p:sldLayoutId id="2147483869" r:id="rId15"/>
    <p:sldLayoutId id="2147483870" r:id="rId16"/>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448" userDrawn="1">
          <p15:clr>
            <a:srgbClr val="F26B43"/>
          </p15:clr>
        </p15:guide>
        <p15:guide id="2" pos="51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12" name="TextBox 11"/>
          <p:cNvSpPr txBox="1"/>
          <p:nvPr userDrawn="1"/>
        </p:nvSpPr>
        <p:spPr bwMode="white">
          <a:xfrm>
            <a:off x="6898315" y="8377518"/>
            <a:ext cx="8082923" cy="522287"/>
          </a:xfrm>
          <a:prstGeom prst="rect">
            <a:avLst/>
          </a:prstGeom>
        </p:spPr>
        <p:txBody>
          <a:bodyPr tIns="91440" bIns="91440">
            <a:normAutofit/>
          </a:bodyPr>
          <a:lstStyle/>
          <a:p>
            <a:pPr algn="ctr" defTabSz="1219120" fontAlgn="auto">
              <a:spcBef>
                <a:spcPts val="0"/>
              </a:spcBef>
              <a:spcAft>
                <a:spcPts val="0"/>
              </a:spcAft>
              <a:defRPr/>
            </a:pPr>
            <a:r>
              <a:rPr lang="en-US" sz="2200" dirty="0" smtClean="0">
                <a:solidFill>
                  <a:srgbClr val="7F7F7F"/>
                </a:solidFill>
                <a:latin typeface="+mn-lt"/>
                <a:ea typeface="+mn-ea"/>
                <a:cs typeface="+mn-cs"/>
              </a:rPr>
              <a:t>join us:</a:t>
            </a:r>
            <a:r>
              <a:rPr lang="en-US" sz="2200" baseline="0" dirty="0" smtClean="0">
                <a:solidFill>
                  <a:srgbClr val="7F7F7F"/>
                </a:solidFill>
                <a:latin typeface="+mn-lt"/>
                <a:ea typeface="+mn-ea"/>
                <a:cs typeface="+mn-cs"/>
              </a:rPr>
              <a:t> </a:t>
            </a:r>
            <a:r>
              <a:rPr lang="en-US" sz="2200" b="1" dirty="0" smtClean="0">
                <a:solidFill>
                  <a:srgbClr val="7F7F7F"/>
                </a:solidFill>
                <a:latin typeface="+mn-lt"/>
                <a:ea typeface="+mn-ea"/>
                <a:cs typeface="+mn-cs"/>
              </a:rPr>
              <a:t>community-</a:t>
            </a:r>
            <a:r>
              <a:rPr lang="en-US" sz="2200" b="1" dirty="0" err="1" smtClean="0">
                <a:solidFill>
                  <a:srgbClr val="7F7F7F"/>
                </a:solidFill>
                <a:latin typeface="+mn-lt"/>
                <a:ea typeface="+mn-ea"/>
                <a:cs typeface="+mn-cs"/>
              </a:rPr>
              <a:t>slack.chef.io</a:t>
            </a:r>
            <a:r>
              <a:rPr lang="en-US" sz="2200" b="1" dirty="0" smtClean="0">
                <a:solidFill>
                  <a:srgbClr val="7F7F7F"/>
                </a:solidFill>
                <a:latin typeface="+mn-lt"/>
                <a:ea typeface="+mn-ea"/>
                <a:cs typeface="+mn-cs"/>
              </a:rPr>
              <a:t> </a:t>
            </a:r>
            <a:r>
              <a:rPr lang="en-US" sz="2200" b="0" dirty="0" smtClean="0">
                <a:solidFill>
                  <a:srgbClr val="7F7F7F"/>
                </a:solidFill>
                <a:latin typeface="+mn-lt"/>
                <a:ea typeface="+mn-ea"/>
                <a:cs typeface="+mn-cs"/>
              </a:rPr>
              <a:t>#webinar-</a:t>
            </a:r>
            <a:r>
              <a:rPr lang="en-US" sz="2200" b="0" dirty="0" err="1" smtClean="0">
                <a:solidFill>
                  <a:srgbClr val="7F7F7F"/>
                </a:solidFill>
                <a:latin typeface="+mn-lt"/>
                <a:ea typeface="+mn-ea"/>
                <a:cs typeface="+mn-cs"/>
              </a:rPr>
              <a:t>ohai</a:t>
            </a:r>
            <a:endParaRPr lang="en-US" sz="2200" b="0" dirty="0">
              <a:solidFill>
                <a:srgbClr val="7F7F7F"/>
              </a:solidFill>
              <a:latin typeface="+mn-lt"/>
              <a:ea typeface="+mn-ea"/>
              <a:cs typeface="+mn-cs"/>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1"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9.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ckbk.it/whitelist-node-attr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hyperlink" Target="http://docs.chef.io/ohai.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endParaRPr lang="en-US" dirty="0"/>
          </a:p>
        </p:txBody>
      </p:sp>
      <p:pic>
        <p:nvPicPr>
          <p:cNvPr id="3" name="Picture 2" descr="ohai-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Us Have a Discussion</a:t>
            </a:r>
          </a:p>
        </p:txBody>
      </p:sp>
      <p:sp>
        <p:nvSpPr>
          <p:cNvPr id="3" name="Text Placeholder 2"/>
          <p:cNvSpPr>
            <a:spLocks noGrp="1"/>
          </p:cNvSpPr>
          <p:nvPr>
            <p:ph type="body" sz="quarter" idx="12"/>
          </p:nvPr>
        </p:nvSpPr>
        <p:spPr>
          <a:xfrm>
            <a:off x="650040" y="2087973"/>
            <a:ext cx="5791101" cy="5549956"/>
          </a:xfrm>
        </p:spPr>
        <p:txBody>
          <a:bodyPr/>
          <a:lstStyle/>
          <a:p>
            <a:r>
              <a:rPr lang="en-US" sz="2400" b="1" dirty="0"/>
              <a:t>"Ask a Question"</a:t>
            </a:r>
            <a:r>
              <a:rPr lang="en-US" sz="2400" dirty="0"/>
              <a:t> and I will answer </a:t>
            </a:r>
            <a:r>
              <a:rPr lang="en-US" sz="2400" dirty="0" smtClean="0"/>
              <a:t>it.</a:t>
            </a:r>
            <a:endParaRPr lang="en-US" sz="2400" b="1" dirty="0" smtClean="0"/>
          </a:p>
          <a:p>
            <a:endParaRPr lang="en-US" sz="2400" b="1" dirty="0" smtClean="0"/>
          </a:p>
          <a:p>
            <a:r>
              <a:rPr lang="en-US" sz="2400" b="1" dirty="0" smtClean="0"/>
              <a:t>"Rate this"</a:t>
            </a:r>
            <a:r>
              <a:rPr lang="en-US" sz="2400" dirty="0" smtClean="0"/>
              <a:t> presentation to leave your feedback and help me do my work better.</a:t>
            </a:r>
            <a:endParaRPr lang="en-US" sz="2400" dirty="0"/>
          </a:p>
          <a:p>
            <a:endParaRPr lang="en-US" sz="2400" dirty="0" smtClean="0"/>
          </a:p>
          <a:p>
            <a:r>
              <a:rPr lang="en-US" sz="2400" dirty="0" smtClean="0"/>
              <a:t>To share, click on the appropriate professional/social network in </a:t>
            </a:r>
            <a:r>
              <a:rPr lang="en-US" sz="2400" b="1" dirty="0" smtClean="0"/>
              <a:t>"Details"</a:t>
            </a:r>
            <a:endParaRPr lang="en-US" sz="2400"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pic>
        <p:nvPicPr>
          <p:cNvPr id="5" name="Picture 4" descr="ohai-pp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684" y="2087973"/>
            <a:ext cx="8221579" cy="4636337"/>
          </a:xfrm>
          <a:prstGeom prst="rect">
            <a:avLst/>
          </a:prstGeom>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Configuration File</a:t>
            </a:r>
            <a:endParaRPr lang="en-US" dirty="0"/>
          </a:p>
        </p:txBody>
      </p:sp>
      <p:sp>
        <p:nvSpPr>
          <p:cNvPr id="3" name="Subtitle 2"/>
          <p:cNvSpPr>
            <a:spLocks noGrp="1"/>
          </p:cNvSpPr>
          <p:nvPr>
            <p:ph type="subTitle" idx="1"/>
          </p:nvPr>
        </p:nvSpPr>
        <p:spPr/>
        <p:txBody>
          <a:bodyPr/>
          <a:lstStyle/>
          <a:p>
            <a:r>
              <a:rPr lang="en-US" dirty="0" smtClean="0"/>
              <a:t>All nodes have a configuration file that contain details about node, overrides, and other data.</a:t>
            </a:r>
            <a:endParaRPr lang="en-US" dirty="0"/>
          </a:p>
        </p:txBody>
      </p:sp>
    </p:spTree>
    <p:extLst>
      <p:ext uri="{BB962C8B-B14F-4D97-AF65-F5344CB8AC3E}">
        <p14:creationId xmlns:p14="http://schemas.microsoft.com/office/powerpoint/2010/main" val="86208639"/>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smtClean="0"/>
              <a:t>The Anatomy of a chef-client Run</a:t>
            </a:r>
            <a:endParaRPr lang="en-US" dirty="0"/>
          </a:p>
        </p:txBody>
      </p:sp>
    </p:spTree>
    <p:extLst>
      <p:ext uri="{BB962C8B-B14F-4D97-AF65-F5344CB8AC3E}">
        <p14:creationId xmlns:p14="http://schemas.microsoft.com/office/powerpoint/2010/main" val="1504617595"/>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cookbook</a:t>
            </a:r>
            <a:endParaRPr lang="en-US" dirty="0"/>
          </a:p>
        </p:txBody>
      </p:sp>
      <p:sp>
        <p:nvSpPr>
          <p:cNvPr id="3" name="Subtitle 2"/>
          <p:cNvSpPr>
            <a:spLocks noGrp="1"/>
          </p:cNvSpPr>
          <p:nvPr>
            <p:ph type="subTitle" idx="1"/>
          </p:nvPr>
        </p:nvSpPr>
        <p:spPr>
          <a:xfrm>
            <a:off x="1671638" y="3271838"/>
            <a:ext cx="12319000" cy="3931067"/>
          </a:xfrm>
        </p:spPr>
        <p:txBody>
          <a:bodyPr/>
          <a:lstStyle/>
          <a:p>
            <a:r>
              <a:rPr lang="en-US" dirty="0" smtClean="0"/>
              <a:t>The chef-client cookbook contains a number of useful recipes:</a:t>
            </a:r>
          </a:p>
          <a:p>
            <a:endParaRPr lang="en-US" dirty="0"/>
          </a:p>
          <a:p>
            <a:pPr marL="457200" indent="-457200">
              <a:buFont typeface="Arial" charset="0"/>
              <a:buChar char="•"/>
            </a:pPr>
            <a:r>
              <a:rPr lang="en-US" dirty="0" smtClean="0"/>
              <a:t>service (default)</a:t>
            </a:r>
          </a:p>
          <a:p>
            <a:r>
              <a:rPr lang="en-US" dirty="0"/>
              <a:t>	</a:t>
            </a:r>
            <a:r>
              <a:rPr lang="en-US" sz="2400" dirty="0" smtClean="0">
                <a:solidFill>
                  <a:schemeClr val="bg1">
                    <a:lumMod val="50000"/>
                  </a:schemeClr>
                </a:solidFill>
              </a:rPr>
              <a:t>Run chef-client as a service, converging at a periodic interval</a:t>
            </a:r>
          </a:p>
          <a:p>
            <a:pPr marL="457200" indent="-457200">
              <a:buFont typeface="Arial" charset="0"/>
              <a:buChar char="•"/>
            </a:pPr>
            <a:r>
              <a:rPr lang="en-US" dirty="0" err="1" smtClean="0"/>
              <a:t>delete_validation</a:t>
            </a:r>
            <a:endParaRPr lang="en-US" dirty="0" smtClean="0"/>
          </a:p>
          <a:p>
            <a:r>
              <a:rPr lang="en-US" dirty="0"/>
              <a:t>	</a:t>
            </a:r>
            <a:r>
              <a:rPr lang="en-US" sz="2400" dirty="0">
                <a:solidFill>
                  <a:schemeClr val="bg1">
                    <a:lumMod val="50000"/>
                  </a:schemeClr>
                </a:solidFill>
              </a:rPr>
              <a:t>Remove the organization validation key [SECURITY ISSUE</a:t>
            </a:r>
            <a:r>
              <a:rPr lang="en-US" sz="2400" dirty="0" smtClean="0">
                <a:solidFill>
                  <a:schemeClr val="bg1">
                    <a:lumMod val="50000"/>
                  </a:schemeClr>
                </a:solidFill>
              </a:rPr>
              <a:t>]</a:t>
            </a:r>
          </a:p>
          <a:p>
            <a:pPr marL="457200" indent="-457200">
              <a:buFont typeface="Arial" charset="0"/>
              <a:buChar char="•"/>
            </a:pPr>
            <a:r>
              <a:rPr lang="en-US" dirty="0" err="1" smtClean="0"/>
              <a:t>config</a:t>
            </a:r>
            <a:endParaRPr lang="en-US" dirty="0" smtClean="0"/>
          </a:p>
          <a:p>
            <a:r>
              <a:rPr lang="en-US" dirty="0"/>
              <a:t>	</a:t>
            </a:r>
            <a:r>
              <a:rPr lang="en-US" sz="2400" dirty="0" smtClean="0">
                <a:solidFill>
                  <a:schemeClr val="bg1">
                    <a:lumMod val="50000"/>
                  </a:schemeClr>
                </a:solidFill>
              </a:rPr>
              <a:t>Define node configuration</a:t>
            </a:r>
            <a:endParaRPr lang="en-US" sz="2400" dirty="0">
              <a:solidFill>
                <a:schemeClr val="bg1">
                  <a:lumMod val="50000"/>
                </a:schemeClr>
              </a:solidFill>
            </a:endParaRPr>
          </a:p>
          <a:p>
            <a:endParaRPr lang="en-US" dirty="0" smtClean="0"/>
          </a:p>
        </p:txBody>
      </p:sp>
      <p:sp>
        <p:nvSpPr>
          <p:cNvPr id="4" name="TextBox 3"/>
          <p:cNvSpPr txBox="1"/>
          <p:nvPr/>
        </p:nvSpPr>
        <p:spPr bwMode="white">
          <a:xfrm>
            <a:off x="3253205" y="7475621"/>
            <a:ext cx="9673390" cy="541602"/>
          </a:xfrm>
          <a:prstGeom prst="rect">
            <a:avLst/>
          </a:prstGeom>
        </p:spPr>
        <p:txBody>
          <a:bodyPr vert="horz" wrap="square" lIns="91440" tIns="91440" rIns="91440" bIns="91440" rtlCol="0">
            <a:normAutofit lnSpcReduction="10000"/>
          </a:bodyPr>
          <a:lstStyle/>
          <a:p>
            <a:pPr algn="ctr"/>
            <a:r>
              <a:rPr lang="en-US" b="1" dirty="0"/>
              <a:t>https://</a:t>
            </a:r>
            <a:r>
              <a:rPr lang="en-US" b="1" dirty="0" err="1"/>
              <a:t>supermarket.chef.io</a:t>
            </a:r>
            <a:r>
              <a:rPr lang="en-US" b="1" dirty="0"/>
              <a:t>/cookbooks/chef-client</a:t>
            </a:r>
            <a:endParaRPr lang="en-US" b="1" dirty="0" smtClean="0"/>
          </a:p>
        </p:txBody>
      </p:sp>
    </p:spTree>
    <p:extLst>
      <p:ext uri="{BB962C8B-B14F-4D97-AF65-F5344CB8AC3E}">
        <p14:creationId xmlns:p14="http://schemas.microsoft.com/office/powerpoint/2010/main" val="961192865"/>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chef-client </a:t>
            </a:r>
            <a:r>
              <a:rPr lang="en-US" dirty="0" err="1" smtClean="0"/>
              <a:t>config</a:t>
            </a:r>
            <a:r>
              <a:rPr lang="en-US" dirty="0" smtClean="0"/>
              <a:t> Recipe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b="1" dirty="0" smtClean="0">
                <a:latin typeface="Courier New" charset="0"/>
                <a:ea typeface="Courier New" charset="0"/>
                <a:cs typeface="Courier New" charset="0"/>
              </a:rPr>
              <a:t># ... OTHER RESOURCES ...</a:t>
            </a:r>
          </a:p>
          <a:p>
            <a:r>
              <a:rPr lang="en-US" b="1" dirty="0" smtClean="0">
                <a:latin typeface="Courier New" charset="0"/>
                <a:ea typeface="Courier New" charset="0"/>
                <a:cs typeface="Courier New" charset="0"/>
              </a:rPr>
              <a:t>template </a:t>
            </a:r>
            <a:r>
              <a:rPr lang="en-US" b="1" dirty="0">
                <a:latin typeface="Courier New" charset="0"/>
                <a:ea typeface="Courier New" charset="0"/>
                <a:cs typeface="Courier New" charset="0"/>
              </a:rPr>
              <a:t>"#{node["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conf_dir</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client.rb</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source </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client.rb.erb</a:t>
            </a:r>
            <a:r>
              <a:rPr lang="en-US" b="1" dirty="0" smtClean="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owner </a:t>
            </a:r>
            <a:r>
              <a:rPr lang="en-US" b="1" dirty="0" err="1">
                <a:latin typeface="Courier New" charset="0"/>
                <a:ea typeface="Courier New" charset="0"/>
                <a:cs typeface="Courier New" charset="0"/>
              </a:rPr>
              <a:t>d_owner</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en-US" b="1" dirty="0" err="1">
                <a:latin typeface="Courier New" charset="0"/>
                <a:ea typeface="Courier New" charset="0"/>
                <a:cs typeface="Courier New" charset="0"/>
              </a:rPr>
              <a:t>d_group</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mode 00644</a:t>
            </a:r>
          </a:p>
          <a:p>
            <a:r>
              <a:rPr lang="en-US" b="1" dirty="0">
                <a:latin typeface="Courier New" charset="0"/>
                <a:ea typeface="Courier New" charset="0"/>
                <a:cs typeface="Courier New" charset="0"/>
              </a:rPr>
              <a:t>  variables(</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chef_config</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 =&gt;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ohai_disabled_plugins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notifies :create, '</a:t>
            </a:r>
            <a:r>
              <a:rPr lang="en-US" b="1" dirty="0" err="1">
                <a:latin typeface="Courier New" charset="0"/>
                <a:ea typeface="Courier New" charset="0"/>
                <a:cs typeface="Courier New" charset="0"/>
              </a:rPr>
              <a:t>ruby_block</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reload_client_config</a:t>
            </a:r>
            <a:r>
              <a:rPr lang="en-US" b="1" dirty="0">
                <a:latin typeface="Courier New" charset="0"/>
                <a:ea typeface="Courier New" charset="0"/>
                <a:cs typeface="Courier New" charset="0"/>
              </a:rPr>
              <a:t>]', :immediately</a:t>
            </a:r>
          </a:p>
          <a:p>
            <a:r>
              <a:rPr lang="en-US" b="1" dirty="0" smtClean="0">
                <a:latin typeface="Courier New" charset="0"/>
                <a:ea typeface="Courier New" charset="0"/>
                <a:cs typeface="Courier New" charset="0"/>
              </a:rPr>
              <a:t>end</a:t>
            </a:r>
            <a:endParaRPr lang="en-US"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~/cookbooks/chef-client/recipes/</a:t>
            </a:r>
            <a:r>
              <a:rPr lang="en-US" dirty="0" err="1" smtClean="0"/>
              <a:t>config.rb</a:t>
            </a:r>
            <a:endParaRPr lang="en-US" dirty="0"/>
          </a:p>
        </p:txBody>
      </p:sp>
      <p:sp>
        <p:nvSpPr>
          <p:cNvPr id="7" name="Rectangle 6"/>
          <p:cNvSpPr/>
          <p:nvPr/>
        </p:nvSpPr>
        <p:spPr bwMode="auto">
          <a:xfrm>
            <a:off x="1121104" y="2788659"/>
            <a:ext cx="14422528" cy="451847"/>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6489321"/>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ormAutofit/>
          </a:bodyPr>
          <a:lstStyle/>
          <a:p>
            <a:r>
              <a:rPr lang="en-US" sz="2400" b="1" dirty="0" smtClean="0">
                <a:latin typeface="Courier New" charset="0"/>
                <a:ea typeface="Courier New" charset="0"/>
                <a:cs typeface="Courier New" charset="0"/>
              </a:rPr>
              <a:t>&lt;% </a:t>
            </a:r>
            <a:r>
              <a:rPr lang="en-US" sz="2400" b="1" dirty="0">
                <a:latin typeface="Courier New" charset="0"/>
                <a:ea typeface="Courier New" charset="0"/>
                <a:cs typeface="Courier New" charset="0"/>
              </a:rPr>
              <a:t>if </a:t>
            </a:r>
            <a:r>
              <a:rPr lang="en-US" sz="2400" b="1" dirty="0" err="1">
                <a:latin typeface="Courier New" charset="0"/>
                <a:ea typeface="Courier New" charset="0"/>
                <a:cs typeface="Courier New" charset="0"/>
              </a:rPr>
              <a:t>node.attribute</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 &amp;&amp;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"].attribute?("</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endParaRPr lang="en-US" sz="2400" b="1" dirty="0">
              <a:latin typeface="Courier New" charset="0"/>
              <a:ea typeface="Courier New" charset="0"/>
              <a:cs typeface="Courier New" charset="0"/>
            </a:endParaRP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a:t>
            </a:r>
            <a:r>
              <a:rPr lang="en-US" sz="2400" b="1" dirty="0" smtClean="0">
                <a:latin typeface="Courier New" charset="0"/>
                <a:ea typeface="Courier New" charset="0"/>
                <a:cs typeface="Courier New" charset="0"/>
              </a:rPr>
              <a:t>k...</a:t>
            </a:r>
            <a:endParaRPr lang="en-US" sz="2400" b="1" dirty="0">
              <a:latin typeface="Courier New" charset="0"/>
              <a:ea typeface="Courier New" charset="0"/>
              <a:cs typeface="Courier New" charset="0"/>
            </a:endParaRP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~/cookbooks/chef-client/templates/default/</a:t>
            </a:r>
            <a:r>
              <a:rPr lang="en-US" dirty="0" err="1" smtClean="0"/>
              <a:t>client.rb.erb</a:t>
            </a:r>
            <a:endParaRPr lang="en-US" dirty="0"/>
          </a:p>
        </p:txBody>
      </p:sp>
      <p:sp>
        <p:nvSpPr>
          <p:cNvPr id="7" name="Rectangle 6"/>
          <p:cNvSpPr/>
          <p:nvPr/>
        </p:nvSpPr>
        <p:spPr bwMode="auto">
          <a:xfrm>
            <a:off x="1121104" y="2884911"/>
            <a:ext cx="14422528" cy="721894"/>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7239984"/>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The Work</a:t>
            </a:r>
            <a:endParaRPr lang="en-US" dirty="0"/>
          </a:p>
        </p:txBody>
      </p:sp>
      <p:sp>
        <p:nvSpPr>
          <p:cNvPr id="8" name="Subtitle 7"/>
          <p:cNvSpPr>
            <a:spLocks noGrp="1"/>
          </p:cNvSpPr>
          <p:nvPr>
            <p:ph type="subTitle" idx="1"/>
          </p:nvPr>
        </p:nvSpPr>
        <p:spPr/>
        <p:txBody>
          <a:bodyPr/>
          <a:lstStyle/>
          <a:p>
            <a:pPr marL="457200" indent="-457200">
              <a:buFont typeface="Arial" charset="0"/>
              <a:buChar char="•"/>
            </a:pPr>
            <a:r>
              <a:rPr lang="en-US" dirty="0" smtClean="0"/>
              <a:t>Add the chef-client cookbook to your cookbook collection</a:t>
            </a:r>
          </a:p>
          <a:p>
            <a:pPr marL="457200" indent="-457200">
              <a:buFont typeface="Arial" charset="0"/>
              <a:buChar char="•"/>
            </a:pPr>
            <a:r>
              <a:rPr lang="en-US" dirty="0"/>
              <a:t>Provide attributes in a wrapper cookbook, role, or environment for:</a:t>
            </a:r>
          </a:p>
          <a:p>
            <a:endParaRPr lang="en-US" dirty="0"/>
          </a:p>
          <a:p>
            <a:r>
              <a:rPr lang="en-US" b="1" dirty="0">
                <a:latin typeface="Courier New" charset="0"/>
                <a:ea typeface="Courier New" charset="0"/>
                <a:cs typeface="Courier New" charset="0"/>
              </a:rPr>
              <a:t>	node['</a:t>
            </a:r>
            <a:r>
              <a:rPr lang="en-US" b="1" dirty="0" err="1">
                <a:latin typeface="Courier New" charset="0"/>
                <a:ea typeface="Courier New" charset="0"/>
                <a:cs typeface="Courier New" charset="0"/>
              </a:rPr>
              <a:t>ohai</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plugin_path</a:t>
            </a:r>
            <a:r>
              <a:rPr lang="en-US" b="1" dirty="0" smtClean="0">
                <a:latin typeface="Courier New" charset="0"/>
                <a:ea typeface="Courier New" charset="0"/>
                <a:cs typeface="Courier New" charset="0"/>
              </a:rPr>
              <a:t>']</a:t>
            </a:r>
          </a:p>
          <a:p>
            <a:endParaRPr lang="en-US" b="1" dirty="0">
              <a:latin typeface="Courier New" charset="0"/>
              <a:ea typeface="Courier New" charset="0"/>
              <a:cs typeface="Courier New" charset="0"/>
            </a:endParaRPr>
          </a:p>
          <a:p>
            <a:pPr marL="457200" indent="-457200">
              <a:buFont typeface="Arial" charset="0"/>
              <a:buChar char="•"/>
            </a:pPr>
            <a:r>
              <a:rPr lang="en-US" dirty="0" smtClean="0"/>
              <a:t>Add chef-client cookbook to every node's run list</a:t>
            </a:r>
          </a:p>
        </p:txBody>
      </p:sp>
    </p:spTree>
    <p:extLst>
      <p:ext uri="{BB962C8B-B14F-4D97-AF65-F5344CB8AC3E}">
        <p14:creationId xmlns:p14="http://schemas.microsoft.com/office/powerpoint/2010/main" val="721829772"/>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q"/>
            </a:pPr>
            <a:r>
              <a:rPr lang="en-US" dirty="0"/>
              <a:t>Enable </a:t>
            </a:r>
            <a:r>
              <a:rPr lang="en-US" dirty="0" err="1"/>
              <a:t>ohai</a:t>
            </a:r>
            <a:r>
              <a:rPr lang="en-US" dirty="0"/>
              <a:t> </a:t>
            </a:r>
            <a:r>
              <a:rPr lang="en-US" dirty="0" smtClean="0"/>
              <a:t>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657856101"/>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Not all Node Plugins are Executed</a:t>
            </a:r>
            <a:endParaRPr lang="en-US" dirty="0"/>
          </a:p>
        </p:txBody>
      </p:sp>
      <p:sp>
        <p:nvSpPr>
          <p:cNvPr id="3" name="Subtitle 2"/>
          <p:cNvSpPr>
            <a:spLocks noGrp="1"/>
          </p:cNvSpPr>
          <p:nvPr>
            <p:ph type="subTitle" idx="1"/>
          </p:nvPr>
        </p:nvSpPr>
        <p:spPr/>
        <p:txBody>
          <a:bodyPr/>
          <a:lstStyle/>
          <a:p>
            <a:r>
              <a:rPr lang="en-US" dirty="0" smtClean="0"/>
              <a:t>Some of the plugins will not automatically run against your node. This is particularly true of the cloud provider plugins. As the node does not often know the environment in which is being run.</a:t>
            </a:r>
          </a:p>
        </p:txBody>
      </p:sp>
    </p:spTree>
    <p:extLst>
      <p:ext uri="{BB962C8B-B14F-4D97-AF65-F5344CB8AC3E}">
        <p14:creationId xmlns:p14="http://schemas.microsoft.com/office/powerpoint/2010/main" val="1341674751"/>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Hints</a:t>
            </a:r>
            <a:endParaRPr lang="en-US" dirty="0"/>
          </a:p>
        </p:txBody>
      </p:sp>
      <p:sp>
        <p:nvSpPr>
          <p:cNvPr id="3" name="Subtitle 2"/>
          <p:cNvSpPr>
            <a:spLocks noGrp="1"/>
          </p:cNvSpPr>
          <p:nvPr>
            <p:ph type="subTitle" idx="1"/>
          </p:nvPr>
        </p:nvSpPr>
        <p:spPr/>
        <p:txBody>
          <a:bodyPr/>
          <a:lstStyle/>
          <a:p>
            <a:r>
              <a:rPr lang="en-US" dirty="0" smtClean="0"/>
              <a:t>For those plugins that are not executed you can leave them a hint file that will ensure they are executed.</a:t>
            </a:r>
            <a:endParaRPr lang="en-US" dirty="0"/>
          </a:p>
        </p:txBody>
      </p:sp>
    </p:spTree>
    <p:extLst>
      <p:ext uri="{BB962C8B-B14F-4D97-AF65-F5344CB8AC3E}">
        <p14:creationId xmlns:p14="http://schemas.microsoft.com/office/powerpoint/2010/main" val="949246557"/>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The Work</a:t>
            </a:r>
            <a:endParaRPr lang="en-US" dirty="0"/>
          </a:p>
        </p:txBody>
      </p:sp>
      <p:sp>
        <p:nvSpPr>
          <p:cNvPr id="5" name="Subtitle 4"/>
          <p:cNvSpPr>
            <a:spLocks noGrp="1"/>
          </p:cNvSpPr>
          <p:nvPr>
            <p:ph type="subTitle" idx="1"/>
          </p:nvPr>
        </p:nvSpPr>
        <p:spPr/>
        <p:txBody>
          <a:bodyPr/>
          <a:lstStyle/>
          <a:p>
            <a:pPr marL="457200" indent="-457200">
              <a:buFont typeface="Arial" charset="0"/>
              <a:buChar char="•"/>
            </a:pPr>
            <a:r>
              <a:rPr lang="en-US" dirty="0"/>
              <a:t>Add the </a:t>
            </a:r>
            <a:r>
              <a:rPr lang="en-US" dirty="0" err="1" smtClean="0"/>
              <a:t>ohai</a:t>
            </a:r>
            <a:r>
              <a:rPr lang="en-US" dirty="0" smtClean="0"/>
              <a:t> cookbook </a:t>
            </a:r>
            <a:r>
              <a:rPr lang="en-US" dirty="0"/>
              <a:t>to your cookbook </a:t>
            </a:r>
            <a:r>
              <a:rPr lang="en-US" dirty="0" smtClean="0"/>
              <a:t>collection</a:t>
            </a:r>
          </a:p>
          <a:p>
            <a:pPr marL="457200" indent="-457200">
              <a:buFont typeface="Arial" charset="0"/>
              <a:buChar char="•"/>
            </a:pPr>
            <a:r>
              <a:rPr lang="en-US" dirty="0" smtClean="0"/>
              <a:t>Define a recipe that uses the </a:t>
            </a:r>
            <a:r>
              <a:rPr lang="en-US" dirty="0" err="1" smtClean="0"/>
              <a:t>ohai</a:t>
            </a:r>
            <a:r>
              <a:rPr lang="en-US" dirty="0" smtClean="0"/>
              <a:t> cookbook's </a:t>
            </a:r>
            <a:r>
              <a:rPr lang="en-US" dirty="0" err="1" smtClean="0"/>
              <a:t>ohai_hint</a:t>
            </a:r>
            <a:r>
              <a:rPr lang="en-US" dirty="0" smtClean="0"/>
              <a:t> resource</a:t>
            </a:r>
          </a:p>
          <a:p>
            <a:pPr marL="457200" indent="-457200">
              <a:buFont typeface="Arial" charset="0"/>
              <a:buChar char="•"/>
            </a:pPr>
            <a:r>
              <a:rPr lang="en-US" dirty="0"/>
              <a:t>Add </a:t>
            </a:r>
            <a:r>
              <a:rPr lang="en-US" dirty="0" smtClean="0"/>
              <a:t>this recipe to </a:t>
            </a:r>
            <a:r>
              <a:rPr lang="en-US" dirty="0"/>
              <a:t>every node's run list</a:t>
            </a:r>
          </a:p>
        </p:txBody>
      </p:sp>
    </p:spTree>
    <p:extLst>
      <p:ext uri="{BB962C8B-B14F-4D97-AF65-F5344CB8AC3E}">
        <p14:creationId xmlns:p14="http://schemas.microsoft.com/office/powerpoint/2010/main" val="33086993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4" name="Picture 3" descr="ohai-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140475336"/>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1095852269"/>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b="1" dirty="0">
                <a:latin typeface="Courier New" charset="0"/>
                <a:ea typeface="Courier New" charset="0"/>
                <a:cs typeface="Courier New" charset="0"/>
              </a:rPr>
              <a:t>&lt;% if </a:t>
            </a:r>
            <a:r>
              <a:rPr lang="en-US" sz="2400" b="1" dirty="0" err="1">
                <a:latin typeface="Courier New" charset="0"/>
                <a:ea typeface="Courier New" charset="0"/>
                <a:cs typeface="Courier New" charset="0"/>
              </a:rPr>
              <a:t>node.attribute</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 &amp;&amp;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"].attribute?("</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endParaRPr lang="en-US" sz="2400" b="1" dirty="0">
              <a:latin typeface="Courier New" charset="0"/>
              <a:ea typeface="Courier New" charset="0"/>
              <a:cs typeface="Courier New" charset="0"/>
            </a:endParaRP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k...</a:t>
            </a: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smtClean="0"/>
              <a:t>~/cookbooks/chef-client/templates/default/client.rb.erb</a:t>
            </a:r>
            <a:endParaRPr lang="en-US" dirty="0"/>
          </a:p>
        </p:txBody>
      </p:sp>
      <p:sp>
        <p:nvSpPr>
          <p:cNvPr id="7" name="Rectangle 6"/>
          <p:cNvSpPr/>
          <p:nvPr/>
        </p:nvSpPr>
        <p:spPr bwMode="auto">
          <a:xfrm>
            <a:off x="1121104" y="3969807"/>
            <a:ext cx="14422528" cy="1997856"/>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9328411"/>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chef-client </a:t>
            </a:r>
            <a:r>
              <a:rPr lang="en-US" dirty="0" err="1" smtClean="0"/>
              <a:t>config</a:t>
            </a:r>
            <a:r>
              <a:rPr lang="en-US" dirty="0" smtClean="0"/>
              <a:t> Recipe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b="1" dirty="0" smtClean="0">
                <a:latin typeface="Courier New" charset="0"/>
                <a:ea typeface="Courier New" charset="0"/>
                <a:cs typeface="Courier New" charset="0"/>
              </a:rPr>
              <a:t># ... OTHER RESOURCES ...</a:t>
            </a:r>
          </a:p>
          <a:p>
            <a:r>
              <a:rPr lang="en-US" b="1" dirty="0" smtClean="0">
                <a:latin typeface="Courier New" charset="0"/>
                <a:ea typeface="Courier New" charset="0"/>
                <a:cs typeface="Courier New" charset="0"/>
              </a:rPr>
              <a:t>template </a:t>
            </a:r>
            <a:r>
              <a:rPr lang="en-US" b="1" dirty="0">
                <a:latin typeface="Courier New" charset="0"/>
                <a:ea typeface="Courier New" charset="0"/>
                <a:cs typeface="Courier New" charset="0"/>
              </a:rPr>
              <a:t>"#{node["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conf_dir</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client.rb</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source </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client.rb.erb</a:t>
            </a:r>
            <a:r>
              <a:rPr lang="en-US" b="1" dirty="0" smtClean="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owner </a:t>
            </a:r>
            <a:r>
              <a:rPr lang="en-US" b="1" dirty="0" err="1">
                <a:latin typeface="Courier New" charset="0"/>
                <a:ea typeface="Courier New" charset="0"/>
                <a:cs typeface="Courier New" charset="0"/>
              </a:rPr>
              <a:t>d_owner</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en-US" b="1" dirty="0" err="1">
                <a:latin typeface="Courier New" charset="0"/>
                <a:ea typeface="Courier New" charset="0"/>
                <a:cs typeface="Courier New" charset="0"/>
              </a:rPr>
              <a:t>d_group</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mode 00644</a:t>
            </a:r>
          </a:p>
          <a:p>
            <a:r>
              <a:rPr lang="en-US" b="1" dirty="0">
                <a:latin typeface="Courier New" charset="0"/>
                <a:ea typeface="Courier New" charset="0"/>
                <a:cs typeface="Courier New" charset="0"/>
              </a:rPr>
              <a:t>  variables(</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chef_config</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 =&gt;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ohai_disabled_plugins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notifies :create, '</a:t>
            </a:r>
            <a:r>
              <a:rPr lang="en-US" b="1" dirty="0" err="1">
                <a:latin typeface="Courier New" charset="0"/>
                <a:ea typeface="Courier New" charset="0"/>
                <a:cs typeface="Courier New" charset="0"/>
              </a:rPr>
              <a:t>ruby_block</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reload_client_config</a:t>
            </a:r>
            <a:r>
              <a:rPr lang="en-US" b="1" dirty="0">
                <a:latin typeface="Courier New" charset="0"/>
                <a:ea typeface="Courier New" charset="0"/>
                <a:cs typeface="Courier New" charset="0"/>
              </a:rPr>
              <a:t>]', :immediately</a:t>
            </a:r>
          </a:p>
          <a:p>
            <a:r>
              <a:rPr lang="en-US" b="1" dirty="0" smtClean="0">
                <a:latin typeface="Courier New" charset="0"/>
                <a:ea typeface="Courier New" charset="0"/>
                <a:cs typeface="Courier New" charset="0"/>
              </a:rPr>
              <a:t>end</a:t>
            </a:r>
            <a:endParaRPr lang="en-US"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~/cookbooks/chef-client/recipes/</a:t>
            </a:r>
            <a:r>
              <a:rPr lang="en-US" dirty="0" err="1" smtClean="0"/>
              <a:t>config.rb</a:t>
            </a:r>
            <a:endParaRPr lang="en-US" dirty="0"/>
          </a:p>
        </p:txBody>
      </p:sp>
      <p:sp>
        <p:nvSpPr>
          <p:cNvPr id="7" name="Rectangle 6"/>
          <p:cNvSpPr/>
          <p:nvPr/>
        </p:nvSpPr>
        <p:spPr bwMode="auto">
          <a:xfrm>
            <a:off x="1121104" y="5390147"/>
            <a:ext cx="14422528" cy="417093"/>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9749980"/>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The Work</a:t>
            </a:r>
            <a:endParaRPr lang="en-US" dirty="0"/>
          </a:p>
        </p:txBody>
      </p:sp>
      <p:sp>
        <p:nvSpPr>
          <p:cNvPr id="8" name="Subtitle 7"/>
          <p:cNvSpPr>
            <a:spLocks noGrp="1"/>
          </p:cNvSpPr>
          <p:nvPr>
            <p:ph type="subTitle" idx="1"/>
          </p:nvPr>
        </p:nvSpPr>
        <p:spPr/>
        <p:txBody>
          <a:bodyPr/>
          <a:lstStyle/>
          <a:p>
            <a:pPr marL="457200" indent="-457200">
              <a:buFont typeface="Arial" charset="0"/>
              <a:buChar char="•"/>
            </a:pPr>
            <a:r>
              <a:rPr lang="en-US" dirty="0" smtClean="0"/>
              <a:t>Add the chef-client cookbook to your cookbook collection</a:t>
            </a:r>
          </a:p>
          <a:p>
            <a:pPr marL="457200" indent="-457200">
              <a:buFont typeface="Arial" charset="0"/>
              <a:buChar char="•"/>
            </a:pPr>
            <a:r>
              <a:rPr lang="en-US" dirty="0" smtClean="0"/>
              <a:t>Select attributes you want to remove</a:t>
            </a:r>
          </a:p>
          <a:p>
            <a:pPr marL="457200" indent="-457200">
              <a:buFont typeface="Arial" charset="0"/>
              <a:buChar char="•"/>
            </a:pPr>
            <a:r>
              <a:rPr lang="en-US" dirty="0" smtClean="0"/>
              <a:t>Find the name of the plugin that provides those attributes</a:t>
            </a:r>
          </a:p>
          <a:p>
            <a:pPr marL="457200" indent="-457200">
              <a:buFont typeface="Arial" charset="0"/>
              <a:buChar char="•"/>
            </a:pPr>
            <a:r>
              <a:rPr lang="en-US" dirty="0" smtClean="0"/>
              <a:t>Provide attributes in a wrapper cookbook, role, or environment for:</a:t>
            </a:r>
          </a:p>
          <a:p>
            <a:endParaRPr lang="en-US" dirty="0"/>
          </a:p>
          <a:p>
            <a:r>
              <a:rPr lang="en-US" b="1" dirty="0" smtClean="0">
                <a:latin typeface="Courier New" charset="0"/>
                <a:ea typeface="Courier New" charset="0"/>
                <a:cs typeface="Courier New" charset="0"/>
              </a:rPr>
              <a:t>	node</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smtClean="0">
                <a:latin typeface="Courier New" charset="0"/>
                <a:ea typeface="Courier New" charset="0"/>
                <a:cs typeface="Courier New" charset="0"/>
              </a:rPr>
              <a:t>']</a:t>
            </a:r>
          </a:p>
          <a:p>
            <a:endParaRPr lang="en-US" dirty="0" smtClean="0"/>
          </a:p>
          <a:p>
            <a:pPr marL="457200" indent="-457200">
              <a:buFont typeface="Arial" charset="0"/>
              <a:buChar char="•"/>
            </a:pPr>
            <a:r>
              <a:rPr lang="en-US" dirty="0" smtClean="0"/>
              <a:t>Add chef-client cookbook to every node's run list</a:t>
            </a:r>
          </a:p>
        </p:txBody>
      </p:sp>
    </p:spTree>
    <p:extLst>
      <p:ext uri="{BB962C8B-B14F-4D97-AF65-F5344CB8AC3E}">
        <p14:creationId xmlns:p14="http://schemas.microsoft.com/office/powerpoint/2010/main" val="1709189155"/>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ü"/>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1600865813"/>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Whitelist Node Attributes</a:t>
            </a:r>
            <a:endParaRPr lang="en-US" dirty="0"/>
          </a:p>
        </p:txBody>
      </p:sp>
      <p:sp>
        <p:nvSpPr>
          <p:cNvPr id="5" name="Subtitle 4"/>
          <p:cNvSpPr>
            <a:spLocks noGrp="1"/>
          </p:cNvSpPr>
          <p:nvPr>
            <p:ph type="subTitle" idx="1"/>
          </p:nvPr>
        </p:nvSpPr>
        <p:spPr/>
        <p:txBody>
          <a:bodyPr/>
          <a:lstStyle/>
          <a:p>
            <a:r>
              <a:rPr lang="en-US" dirty="0" smtClean="0"/>
              <a:t>When it seems like you are disabling far too many plugins and you want to consider attacking it from the other side:</a:t>
            </a:r>
          </a:p>
          <a:p>
            <a:endParaRPr lang="en-US" dirty="0" smtClean="0"/>
          </a:p>
          <a:p>
            <a:endParaRPr lang="en-US" dirty="0"/>
          </a:p>
          <a:p>
            <a:pPr algn="ctr"/>
            <a:r>
              <a:rPr lang="en-US" b="1" u="heavy" dirty="0" smtClean="0">
                <a:cs typeface="Arial"/>
                <a:hlinkClick r:id="rId2"/>
              </a:rPr>
              <a:t>h</a:t>
            </a:r>
            <a:r>
              <a:rPr lang="en-US" b="1" u="heavy" spc="-10" dirty="0" smtClean="0">
                <a:cs typeface="Arial"/>
                <a:hlinkClick r:id="rId2"/>
              </a:rPr>
              <a:t>tt</a:t>
            </a:r>
            <a:r>
              <a:rPr lang="en-US" b="1" u="heavy" dirty="0" smtClean="0">
                <a:cs typeface="Arial"/>
                <a:hlinkClick r:id="rId2"/>
              </a:rPr>
              <a:t>p</a:t>
            </a:r>
            <a:r>
              <a:rPr lang="en-US" b="1" u="heavy" spc="-10" dirty="0">
                <a:cs typeface="Arial"/>
                <a:hlinkClick r:id="rId2"/>
              </a:rPr>
              <a:t>://</a:t>
            </a:r>
            <a:r>
              <a:rPr lang="en-US" b="1" u="heavy" dirty="0">
                <a:cs typeface="Arial"/>
                <a:hlinkClick r:id="rId2"/>
              </a:rPr>
              <a:t>ckb</a:t>
            </a:r>
            <a:r>
              <a:rPr lang="en-US" b="1" u="heavy" spc="-5" dirty="0">
                <a:cs typeface="Arial"/>
                <a:hlinkClick r:id="rId2"/>
              </a:rPr>
              <a:t>k</a:t>
            </a:r>
            <a:r>
              <a:rPr lang="en-US" b="1" u="heavy" spc="-10" dirty="0">
                <a:cs typeface="Arial"/>
                <a:hlinkClick r:id="rId2"/>
              </a:rPr>
              <a:t>.</a:t>
            </a:r>
            <a:r>
              <a:rPr lang="en-US" b="1" u="heavy" dirty="0">
                <a:cs typeface="Arial"/>
                <a:hlinkClick r:id="rId2"/>
              </a:rPr>
              <a:t>i</a:t>
            </a:r>
            <a:r>
              <a:rPr lang="en-US" b="1" u="heavy" spc="-10" dirty="0">
                <a:cs typeface="Arial"/>
                <a:hlinkClick r:id="rId2"/>
              </a:rPr>
              <a:t>t/</a:t>
            </a:r>
            <a:r>
              <a:rPr lang="en-US" b="1" u="heavy" dirty="0">
                <a:cs typeface="Arial"/>
                <a:hlinkClick r:id="rId2"/>
              </a:rPr>
              <a:t>whi</a:t>
            </a:r>
            <a:r>
              <a:rPr lang="en-US" b="1" u="heavy" spc="-10" dirty="0">
                <a:cs typeface="Arial"/>
                <a:hlinkClick r:id="rId2"/>
              </a:rPr>
              <a:t>t</a:t>
            </a:r>
            <a:r>
              <a:rPr lang="en-US" b="1" u="heavy" dirty="0">
                <a:cs typeface="Arial"/>
                <a:hlinkClick r:id="rId2"/>
              </a:rPr>
              <a:t>eli</a:t>
            </a:r>
            <a:r>
              <a:rPr lang="en-US" b="1" u="heavy" spc="-5" dirty="0">
                <a:cs typeface="Arial"/>
                <a:hlinkClick r:id="rId2"/>
              </a:rPr>
              <a:t>s</a:t>
            </a:r>
            <a:r>
              <a:rPr lang="en-US" b="1" u="heavy" spc="-10" dirty="0">
                <a:cs typeface="Arial"/>
                <a:hlinkClick r:id="rId2"/>
              </a:rPr>
              <a:t>t</a:t>
            </a:r>
            <a:r>
              <a:rPr lang="en-US" b="1" u="heavy" dirty="0">
                <a:cs typeface="Arial"/>
                <a:hlinkClick r:id="rId2"/>
              </a:rPr>
              <a:t>-node-a</a:t>
            </a:r>
            <a:r>
              <a:rPr lang="en-US" b="1" u="heavy" spc="-10" dirty="0">
                <a:cs typeface="Arial"/>
                <a:hlinkClick r:id="rId2"/>
              </a:rPr>
              <a:t>tt</a:t>
            </a:r>
            <a:r>
              <a:rPr lang="en-US" b="1" u="heavy" dirty="0">
                <a:cs typeface="Arial"/>
                <a:hlinkClick r:id="rId2"/>
              </a:rPr>
              <a:t>rs</a:t>
            </a:r>
            <a:endParaRPr lang="en-US" b="1" dirty="0"/>
          </a:p>
        </p:txBody>
      </p:sp>
    </p:spTree>
    <p:extLst>
      <p:ext uri="{BB962C8B-B14F-4D97-AF65-F5344CB8AC3E}">
        <p14:creationId xmlns:p14="http://schemas.microsoft.com/office/powerpoint/2010/main" val="2076589475"/>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ü"/>
            </a:pPr>
            <a:r>
              <a:rPr lang="en-US" dirty="0" smtClean="0"/>
              <a:t>Remove </a:t>
            </a:r>
            <a:r>
              <a:rPr lang="en-US" dirty="0"/>
              <a:t>plugins that you do not want </a:t>
            </a:r>
            <a:r>
              <a:rPr lang="en-US" dirty="0" smtClean="0"/>
              <a:t>executed</a:t>
            </a:r>
            <a:endParaRPr lang="en-US" dirty="0"/>
          </a:p>
          <a:p>
            <a:pPr marL="457200" indent="-457200">
              <a:buFont typeface="Wingdings" charset="2"/>
              <a:buChar char="ü"/>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335075281"/>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1190450648"/>
      </p:ext>
    </p:extLst>
  </p:cSld>
  <p:clrMapOvr>
    <a:masterClrMapping/>
  </p:clrMapOvr>
  <p:transition spd="med">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Have a Discussion</a:t>
            </a:r>
            <a:endParaRPr lang="en-US" dirty="0"/>
          </a:p>
        </p:txBody>
      </p:sp>
      <p:sp>
        <p:nvSpPr>
          <p:cNvPr id="3" name="Text Placeholder 2"/>
          <p:cNvSpPr>
            <a:spLocks noGrp="1"/>
          </p:cNvSpPr>
          <p:nvPr>
            <p:ph type="body" sz="quarter" idx="12"/>
          </p:nvPr>
        </p:nvSpPr>
        <p:spPr>
          <a:xfrm>
            <a:off x="650040" y="2087973"/>
            <a:ext cx="5791101" cy="5549956"/>
          </a:xfrm>
        </p:spPr>
        <p:txBody>
          <a:bodyPr/>
          <a:lstStyle/>
          <a:p>
            <a:r>
              <a:rPr lang="en-US" sz="2400" b="1" dirty="0"/>
              <a:t>"Ask a Question"</a:t>
            </a:r>
            <a:r>
              <a:rPr lang="en-US" sz="2400" dirty="0"/>
              <a:t> and I will answer </a:t>
            </a:r>
            <a:r>
              <a:rPr lang="en-US" sz="2400" dirty="0" smtClean="0"/>
              <a:t>it.</a:t>
            </a:r>
            <a:endParaRPr lang="en-US" sz="2400" b="1" dirty="0" smtClean="0"/>
          </a:p>
          <a:p>
            <a:endParaRPr lang="en-US" sz="2400" b="1" dirty="0" smtClean="0"/>
          </a:p>
          <a:p>
            <a:r>
              <a:rPr lang="en-US" sz="2400" b="1" dirty="0" smtClean="0"/>
              <a:t>"Rate this"</a:t>
            </a:r>
            <a:r>
              <a:rPr lang="en-US" sz="2400" dirty="0" smtClean="0"/>
              <a:t> presentation to leave your feedback and help me do my work better.</a:t>
            </a:r>
            <a:endParaRPr lang="en-US" sz="2400" dirty="0"/>
          </a:p>
          <a:p>
            <a:endParaRPr lang="en-US" sz="2400" dirty="0" smtClean="0"/>
          </a:p>
          <a:p>
            <a:r>
              <a:rPr lang="en-US" sz="2400" dirty="0" smtClean="0"/>
              <a:t>To share, click on the appropriate professional/social network in </a:t>
            </a:r>
            <a:r>
              <a:rPr lang="en-US" sz="2400" b="1" dirty="0" smtClean="0"/>
              <a:t>"Details"</a:t>
            </a:r>
            <a:endParaRPr lang="en-US" sz="2400"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pic>
        <p:nvPicPr>
          <p:cNvPr id="5" name="Picture 4" descr="ohai-pp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684" y="2087973"/>
            <a:ext cx="8221579" cy="4636337"/>
          </a:xfrm>
          <a:prstGeom prst="rect">
            <a:avLst/>
          </a:prstGeom>
        </p:spPr>
      </p:pic>
    </p:spTree>
    <p:extLst>
      <p:ext uri="{BB962C8B-B14F-4D97-AF65-F5344CB8AC3E}">
        <p14:creationId xmlns:p14="http://schemas.microsoft.com/office/powerpoint/2010/main" val="1342830821"/>
      </p:ext>
    </p:extLst>
  </p:cSld>
  <p:clrMapOvr>
    <a:masterClrMapping/>
  </p:clrMapOvr>
  <p:transition spd="med">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q"/>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q"/>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629913834"/>
      </p:ext>
    </p:extLst>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215235470"/>
      </p:ext>
    </p:extLst>
  </p:cSld>
  <p:clrMapOvr>
    <a:masterClrMapping/>
  </p:clrMapOvr>
  <p:transition spd="med">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 for </a:t>
            </a:r>
            <a:r>
              <a:rPr lang="en-US" dirty="0" err="1" smtClean="0"/>
              <a:t>Ohai</a:t>
            </a:r>
            <a:endParaRPr lang="en-US" dirty="0"/>
          </a:p>
        </p:txBody>
      </p:sp>
      <p:sp>
        <p:nvSpPr>
          <p:cNvPr id="3" name="Subtitle 2"/>
          <p:cNvSpPr>
            <a:spLocks noGrp="1"/>
          </p:cNvSpPr>
          <p:nvPr>
            <p:ph type="subTitle" idx="1"/>
          </p:nvPr>
        </p:nvSpPr>
        <p:spPr/>
        <p:txBody>
          <a:bodyPr/>
          <a:lstStyle/>
          <a:p>
            <a:r>
              <a:rPr lang="en-US" dirty="0" smtClean="0"/>
              <a:t>What resources have helped you understand </a:t>
            </a:r>
            <a:r>
              <a:rPr lang="en-US" dirty="0" err="1" smtClean="0"/>
              <a:t>Ohai</a:t>
            </a:r>
            <a:r>
              <a:rPr lang="en-US" dirty="0" smtClean="0"/>
              <a:t> better?</a:t>
            </a:r>
            <a:endParaRPr lang="en-US" dirty="0"/>
          </a:p>
        </p:txBody>
      </p:sp>
    </p:spTree>
    <p:extLst>
      <p:ext uri="{BB962C8B-B14F-4D97-AF65-F5344CB8AC3E}">
        <p14:creationId xmlns:p14="http://schemas.microsoft.com/office/powerpoint/2010/main" val="1999713901"/>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b="1" dirty="0" smtClean="0"/>
              <a:t>"</a:t>
            </a:r>
            <a:r>
              <a:rPr lang="en-US" dirty="0" smtClean="0"/>
              <a:t>.</a:t>
            </a:r>
          </a:p>
          <a:p>
            <a:pPr>
              <a:lnSpc>
                <a:spcPct val="150000"/>
              </a:lnSpc>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00" flipH="1">
            <a:off x="10791241" y="814128"/>
            <a:ext cx="2141893" cy="6575612"/>
          </a:xfrm>
          <a:prstGeom prst="rect">
            <a:avLst/>
          </a:prstGeom>
        </p:spPr>
      </p:pic>
    </p:spTree>
    <p:extLst>
      <p:ext uri="{BB962C8B-B14F-4D97-AF65-F5344CB8AC3E}">
        <p14:creationId xmlns:p14="http://schemas.microsoft.com/office/powerpoint/2010/main" val="1254600552"/>
      </p:ext>
    </p:extLst>
  </p:cSld>
  <p:clrMapOvr>
    <a:masterClrMapping/>
  </p:clrMapOvr>
  <p:transition spd="med">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Resources</a:t>
            </a:r>
            <a:endParaRPr lang="en-US" dirty="0"/>
          </a:p>
        </p:txBody>
      </p:sp>
      <p:sp>
        <p:nvSpPr>
          <p:cNvPr id="3" name="Text Placeholder 2"/>
          <p:cNvSpPr>
            <a:spLocks noGrp="1"/>
          </p:cNvSpPr>
          <p:nvPr>
            <p:ph type="body" sz="quarter" idx="12"/>
          </p:nvPr>
        </p:nvSpPr>
        <p:spPr>
          <a:xfrm>
            <a:off x="650040" y="1856198"/>
            <a:ext cx="14898624" cy="5929649"/>
          </a:xfrm>
        </p:spPr>
        <p:txBody>
          <a:bodyPr/>
          <a:lstStyle/>
          <a:p>
            <a:r>
              <a:rPr lang="en-US" sz="3600" b="1" dirty="0" smtClean="0"/>
              <a:t>Slides</a:t>
            </a:r>
            <a:endParaRPr lang="en-US" sz="3600" dirty="0"/>
          </a:p>
          <a:p>
            <a:pPr lvl="1"/>
            <a:r>
              <a:rPr lang="en-US" sz="3200" dirty="0" err="1" smtClean="0"/>
              <a:t>github.com</a:t>
            </a:r>
            <a:r>
              <a:rPr lang="en-US" sz="3200" dirty="0" smtClean="0"/>
              <a:t>/chef-training/webinars/raw/master/</a:t>
            </a:r>
            <a:r>
              <a:rPr lang="en-US" sz="3200" dirty="0" err="1" smtClean="0"/>
              <a:t>build_a_custom_ohai_plugin.pdf</a:t>
            </a:r>
            <a:endParaRPr lang="en-US" sz="3200" dirty="0" smtClean="0"/>
          </a:p>
          <a:p>
            <a:r>
              <a:rPr lang="en-US" sz="3600" b="1" dirty="0" smtClean="0"/>
              <a:t>Example Cookbook</a:t>
            </a:r>
          </a:p>
          <a:p>
            <a:pPr lvl="1"/>
            <a:r>
              <a:rPr lang="en-US" sz="3200" dirty="0" err="1" smtClean="0"/>
              <a:t>github.com</a:t>
            </a:r>
            <a:r>
              <a:rPr lang="en-US" sz="3200" dirty="0" smtClean="0"/>
              <a:t>/chef-training/webinar-</a:t>
            </a:r>
            <a:r>
              <a:rPr lang="en-US" sz="3200" dirty="0" err="1" smtClean="0"/>
              <a:t>ohai</a:t>
            </a:r>
            <a:r>
              <a:rPr lang="en-US" sz="3200" dirty="0" smtClean="0"/>
              <a:t>-repo</a:t>
            </a:r>
          </a:p>
          <a:p>
            <a:r>
              <a:rPr lang="en-US" sz="3600" b="1" dirty="0" err="1" smtClean="0"/>
              <a:t>chefspec-ohai</a:t>
            </a:r>
            <a:r>
              <a:rPr lang="en-US" sz="3600" b="1" dirty="0" smtClean="0"/>
              <a:t> gem</a:t>
            </a:r>
            <a:endParaRPr lang="en-US" sz="3600" b="1" dirty="0"/>
          </a:p>
          <a:p>
            <a:pPr lvl="1"/>
            <a:r>
              <a:rPr lang="en-US" sz="3200" dirty="0" err="1" smtClean="0"/>
              <a:t>github.com</a:t>
            </a:r>
            <a:r>
              <a:rPr lang="en-US" sz="3200" dirty="0" smtClean="0"/>
              <a:t>/</a:t>
            </a:r>
            <a:r>
              <a:rPr lang="en-US" sz="3200" dirty="0" err="1" smtClean="0"/>
              <a:t>burtlo</a:t>
            </a:r>
            <a:r>
              <a:rPr lang="en-US" sz="3200" dirty="0" smtClean="0"/>
              <a:t>/</a:t>
            </a:r>
            <a:r>
              <a:rPr lang="en-US" sz="3200" dirty="0" err="1" smtClean="0"/>
              <a:t>chefspec-ohai</a:t>
            </a:r>
            <a:endParaRPr lang="en-US" sz="3200" dirty="0"/>
          </a:p>
          <a:p>
            <a:r>
              <a:rPr lang="en-US" sz="3600" b="1" dirty="0" smtClean="0"/>
              <a:t>Learn Chef Tutorial</a:t>
            </a:r>
            <a:endParaRPr lang="en-US" sz="3600" b="1" dirty="0"/>
          </a:p>
          <a:p>
            <a:pPr lvl="1"/>
            <a:r>
              <a:rPr lang="en-US" sz="3200" dirty="0" err="1" smtClean="0"/>
              <a:t>learn.chef.io</a:t>
            </a:r>
            <a:r>
              <a:rPr lang="en-US" sz="3200" dirty="0" smtClean="0"/>
              <a:t>/tutorials/build-an-</a:t>
            </a:r>
            <a:r>
              <a:rPr lang="en-US" sz="3200" dirty="0" err="1" smtClean="0"/>
              <a:t>ohai</a:t>
            </a:r>
            <a:r>
              <a:rPr lang="en-US" sz="3200" dirty="0" smtClean="0"/>
              <a:t>-plugin</a:t>
            </a:r>
            <a:endParaRPr lang="en-US" sz="3200" dirty="0" smtClean="0"/>
          </a:p>
        </p:txBody>
      </p:sp>
    </p:spTree>
    <p:extLst>
      <p:ext uri="{BB962C8B-B14F-4D97-AF65-F5344CB8AC3E}">
        <p14:creationId xmlns:p14="http://schemas.microsoft.com/office/powerpoint/2010/main" val="627447707"/>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Gem like </a:t>
            </a:r>
            <a:r>
              <a:rPr lang="en-US" dirty="0" err="1" smtClean="0"/>
              <a:t>chefspec-ohai</a:t>
            </a:r>
            <a:endParaRPr lang="en-US" dirty="0"/>
          </a:p>
        </p:txBody>
      </p:sp>
      <p:sp>
        <p:nvSpPr>
          <p:cNvPr id="3" name="Text Placeholder 2"/>
          <p:cNvSpPr>
            <a:spLocks noGrp="1"/>
          </p:cNvSpPr>
          <p:nvPr>
            <p:ph type="body" sz="quarter" idx="12"/>
          </p:nvPr>
        </p:nvSpPr>
        <p:spPr>
          <a:xfrm>
            <a:off x="650040" y="1856198"/>
            <a:ext cx="5696972" cy="5345953"/>
          </a:xfrm>
        </p:spPr>
        <p:txBody>
          <a:bodyPr/>
          <a:lstStyle/>
          <a:p>
            <a:r>
              <a:rPr lang="en-US" dirty="0" smtClean="0"/>
              <a:t>Learn more about the structure of the </a:t>
            </a:r>
            <a:r>
              <a:rPr lang="en-US" b="1" dirty="0" err="1" smtClean="0"/>
              <a:t>chefspec-ohai</a:t>
            </a:r>
            <a:r>
              <a:rPr lang="en-US" dirty="0" smtClean="0"/>
              <a:t> gem which defined a lot of those special test helpers.</a:t>
            </a:r>
          </a:p>
          <a:p>
            <a:endParaRPr lang="en-US" dirty="0"/>
          </a:p>
          <a:p>
            <a:r>
              <a:rPr lang="en-US" dirty="0" smtClean="0"/>
              <a:t>Write more elegant tests!</a:t>
            </a:r>
          </a:p>
        </p:txBody>
      </p:sp>
      <p:pic>
        <p:nvPicPr>
          <p:cNvPr id="6" name="Picture 5" descr="Screen Shot 2016-12-19 at 10.16.08 AM.png"/>
          <p:cNvPicPr>
            <a:picLocks noChangeAspect="1"/>
          </p:cNvPicPr>
          <p:nvPr/>
        </p:nvPicPr>
        <p:blipFill rotWithShape="1">
          <a:blip r:embed="rId2">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bwMode="white">
          <a:xfrm>
            <a:off x="6523788" y="6521824"/>
            <a:ext cx="9169400" cy="763966"/>
          </a:xfrm>
          <a:prstGeom prst="rect">
            <a:avLst/>
          </a:prstGeom>
          <a:solidFill>
            <a:schemeClr val="accent1"/>
          </a:solidFill>
        </p:spPr>
        <p:txBody>
          <a:bodyPr vert="horz" wrap="none" lIns="91440" tIns="91440" rIns="91440" bIns="91440" rtlCol="0" anchor="ctr">
            <a:normAutofit/>
          </a:bodyPr>
          <a:lstStyle/>
          <a:p>
            <a:pPr algn="ctr"/>
            <a:r>
              <a:rPr lang="en-US" sz="2000" b="1" dirty="0" err="1" smtClean="0">
                <a:solidFill>
                  <a:schemeClr val="bg1"/>
                </a:solidFill>
              </a:rPr>
              <a:t>chef.io</a:t>
            </a:r>
            <a:r>
              <a:rPr lang="en-US" sz="2000" b="1" dirty="0" smtClean="0">
                <a:solidFill>
                  <a:schemeClr val="bg1"/>
                </a:solidFill>
              </a:rPr>
              <a:t>/webinars</a:t>
            </a:r>
            <a:r>
              <a:rPr lang="en-US" sz="2000" b="1" dirty="0">
                <a:solidFill>
                  <a:schemeClr val="bg1"/>
                </a:solidFill>
              </a:rPr>
              <a:t>/?</a:t>
            </a:r>
            <a:r>
              <a:rPr lang="en-US" sz="2000" b="1" dirty="0" err="1">
                <a:solidFill>
                  <a:schemeClr val="bg1"/>
                </a:solidFill>
              </a:rPr>
              <a:t>commid</a:t>
            </a:r>
            <a:r>
              <a:rPr lang="en-US" sz="2000" b="1" dirty="0">
                <a:solidFill>
                  <a:schemeClr val="bg1"/>
                </a:solidFill>
              </a:rPr>
              <a:t>=235083</a:t>
            </a:r>
            <a:endParaRPr lang="en-US" sz="2000" b="1" dirty="0" smtClean="0">
              <a:solidFill>
                <a:schemeClr val="bg1"/>
              </a:solidFill>
            </a:endParaRPr>
          </a:p>
        </p:txBody>
      </p:sp>
    </p:spTree>
    <p:extLst>
      <p:ext uri="{BB962C8B-B14F-4D97-AF65-F5344CB8AC3E}">
        <p14:creationId xmlns:p14="http://schemas.microsoft.com/office/powerpoint/2010/main" val="662795576"/>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1599896418"/>
      </p:ext>
    </p:extLst>
  </p:cSld>
  <p:clrMapOvr>
    <a:masterClrMapping/>
  </p:clrMapOvr>
  <p:transition spd="med">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ex-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55"/>
            <a:ext cx="5562960" cy="6135945"/>
          </a:xfrm>
          <a:prstGeom prst="rect">
            <a:avLst/>
          </a:prstGeom>
        </p:spPr>
      </p:pic>
    </p:spTree>
    <p:extLst>
      <p:ext uri="{BB962C8B-B14F-4D97-AF65-F5344CB8AC3E}">
        <p14:creationId xmlns:p14="http://schemas.microsoft.com/office/powerpoint/2010/main" val="340790862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endParaRPr lang="en-US" dirty="0"/>
          </a:p>
        </p:txBody>
      </p:sp>
      <p:sp>
        <p:nvSpPr>
          <p:cNvPr id="3" name="Subtitle 2"/>
          <p:cNvSpPr>
            <a:spLocks noGrp="1"/>
          </p:cNvSpPr>
          <p:nvPr>
            <p:ph type="subTitle" idx="1"/>
          </p:nvPr>
        </p:nvSpPr>
        <p:spPr/>
        <p:txBody>
          <a:bodyPr/>
          <a:lstStyle/>
          <a:p>
            <a:r>
              <a:rPr lang="en-US" dirty="0" err="1"/>
              <a:t>Ohai</a:t>
            </a:r>
            <a:r>
              <a:rPr lang="en-US" dirty="0"/>
              <a:t> is a tool that is used to detect attributes on a node, and then provide these attributes to the chef-client at the start of every chef-client run</a:t>
            </a:r>
            <a:r>
              <a:rPr lang="en-US" dirty="0" smtClean="0"/>
              <a:t>. </a:t>
            </a:r>
            <a:r>
              <a:rPr lang="en-US" dirty="0"/>
              <a:t>The types of attributes </a:t>
            </a:r>
            <a:r>
              <a:rPr lang="en-US" dirty="0" err="1"/>
              <a:t>Ohai</a:t>
            </a:r>
            <a:r>
              <a:rPr lang="en-US" dirty="0"/>
              <a:t> collects include (but are not limited to</a:t>
            </a:r>
            <a:r>
              <a:rPr lang="en-US" dirty="0" smtClean="0"/>
              <a:t>):</a:t>
            </a:r>
            <a:endParaRPr lang="en-US" dirty="0"/>
          </a:p>
          <a:p>
            <a:endParaRPr lang="en-US" dirty="0"/>
          </a:p>
          <a:p>
            <a:pPr marL="457200" indent="-457200">
              <a:buFont typeface="Arial" charset="0"/>
              <a:buChar char="•"/>
            </a:pPr>
            <a:r>
              <a:rPr lang="en-US" dirty="0" smtClean="0"/>
              <a:t>Platform details</a:t>
            </a:r>
          </a:p>
          <a:p>
            <a:pPr marL="457200" indent="-457200">
              <a:buFont typeface="Arial" charset="0"/>
              <a:buChar char="•"/>
            </a:pPr>
            <a:r>
              <a:rPr lang="en-US" dirty="0"/>
              <a:t>Network usage</a:t>
            </a:r>
          </a:p>
          <a:p>
            <a:pPr marL="457200" indent="-457200">
              <a:buFont typeface="Arial" charset="0"/>
              <a:buChar char="•"/>
            </a:pPr>
            <a:r>
              <a:rPr lang="en-US" dirty="0"/>
              <a:t>Memory usage</a:t>
            </a:r>
          </a:p>
          <a:p>
            <a:pPr marL="457200" indent="-457200">
              <a:buFont typeface="Arial" charset="0"/>
              <a:buChar char="•"/>
            </a:pPr>
            <a:r>
              <a:rPr lang="en-US" dirty="0"/>
              <a:t>CPU data</a:t>
            </a:r>
          </a:p>
          <a:p>
            <a:pPr marL="457200" indent="-457200">
              <a:buFont typeface="Arial" charset="0"/>
              <a:buChar char="•"/>
            </a:pPr>
            <a:endParaRPr lang="en-US" dirty="0"/>
          </a:p>
        </p:txBody>
      </p:sp>
    </p:spTree>
    <p:extLst>
      <p:ext uri="{BB962C8B-B14F-4D97-AF65-F5344CB8AC3E}">
        <p14:creationId xmlns:p14="http://schemas.microsoft.com/office/powerpoint/2010/main" val="78832598"/>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provides is stored.</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q"/>
            </a:pPr>
            <a:r>
              <a:rPr lang="en-US" dirty="0"/>
              <a:t>View </a:t>
            </a:r>
            <a:r>
              <a:rPr lang="en-US" dirty="0" err="1"/>
              <a:t>Ohai's</a:t>
            </a:r>
            <a:r>
              <a:rPr lang="en-US" dirty="0"/>
              <a:t> 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1312674144"/>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a:t>
            </a:r>
            <a:r>
              <a:rPr lang="en-US" dirty="0" smtClean="0"/>
              <a:t>commands.</a:t>
            </a:r>
            <a:endParaRPr lang="en-US" dirty="0" smtClean="0"/>
          </a:p>
          <a:p>
            <a:endParaRPr lang="en-US" dirty="0"/>
          </a:p>
          <a:p>
            <a:r>
              <a:rPr lang="en-US" dirty="0" smtClean="0"/>
              <a:t>The data is presented in JSON (JavaScript Object Notation).</a:t>
            </a:r>
            <a:endParaRPr lang="en-US" dirty="0"/>
          </a:p>
        </p:txBody>
      </p:sp>
    </p:spTree>
    <p:extLst>
      <p:ext uri="{BB962C8B-B14F-4D97-AF65-F5344CB8AC3E}">
        <p14:creationId xmlns:p14="http://schemas.microsoft.com/office/powerpoint/2010/main" val="97599716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b="1" dirty="0"/>
              <a:t>{</a:t>
            </a:r>
          </a:p>
          <a:p>
            <a:r>
              <a:rPr lang="en-US" sz="2200" b="1" dirty="0"/>
              <a:t>  "kernel": {</a:t>
            </a:r>
          </a:p>
          <a:p>
            <a:r>
              <a:rPr lang="en-US" sz="2200" b="1" dirty="0"/>
              <a:t>    "name": "Linux",</a:t>
            </a:r>
          </a:p>
          <a:p>
            <a:r>
              <a:rPr lang="en-US" sz="2200" b="1" dirty="0"/>
              <a:t>    "release": "2.6.32-431.1.2.0.1.el6.x86_64",</a:t>
            </a:r>
          </a:p>
          <a:p>
            <a:r>
              <a:rPr lang="en-US" sz="2200" b="1" dirty="0"/>
              <a:t>    "version": "#1 SMP Fri Dec 13 13:06:13 UTC 2013",</a:t>
            </a:r>
          </a:p>
          <a:p>
            <a:r>
              <a:rPr lang="en-US" sz="2200" b="1" dirty="0"/>
              <a:t>    "machine": "x86_64",</a:t>
            </a:r>
          </a:p>
          <a:p>
            <a:r>
              <a:rPr lang="en-US" sz="2200" b="1" dirty="0"/>
              <a:t>    "</a:t>
            </a:r>
            <a:r>
              <a:rPr lang="en-US" sz="2200" b="1" dirty="0" err="1"/>
              <a:t>os</a:t>
            </a:r>
            <a:r>
              <a:rPr lang="en-US" sz="2200" b="1" dirty="0"/>
              <a:t>": "GNU/Linux",</a:t>
            </a:r>
          </a:p>
          <a:p>
            <a:r>
              <a:rPr lang="en-US" sz="2200" b="1" dirty="0"/>
              <a:t>    "modules": {</a:t>
            </a:r>
          </a:p>
          <a:p>
            <a:r>
              <a:rPr lang="en-US" sz="2200" b="1" dirty="0"/>
              <a:t>      "</a:t>
            </a:r>
            <a:r>
              <a:rPr lang="en-US" sz="2200" b="1" dirty="0" err="1"/>
              <a:t>veth</a:t>
            </a:r>
            <a:r>
              <a:rPr lang="en-US" sz="2200" b="1" dirty="0"/>
              <a:t>": {</a:t>
            </a:r>
          </a:p>
          <a:p>
            <a:r>
              <a:rPr lang="en-US" sz="2200" b="1" dirty="0"/>
              <a:t>        "size": "5040",</a:t>
            </a:r>
          </a:p>
          <a:p>
            <a:r>
              <a:rPr lang="en-US" sz="2200" b="1" dirty="0"/>
              <a:t>        "</a:t>
            </a:r>
            <a:r>
              <a:rPr lang="en-US" sz="2200" b="1" dirty="0" err="1"/>
              <a:t>refcount</a:t>
            </a:r>
            <a:r>
              <a:rPr lang="en-US" sz="2200" b="1" dirty="0"/>
              <a:t>": "0"</a:t>
            </a:r>
          </a:p>
          <a:p>
            <a:r>
              <a:rPr lang="en-US" sz="2200" b="1" dirty="0"/>
              <a:t>      },</a:t>
            </a:r>
          </a:p>
          <a:p>
            <a:r>
              <a:rPr lang="en-US" sz="2200" b="1" dirty="0"/>
              <a:t>      "</a:t>
            </a:r>
            <a:r>
              <a:rPr lang="en-US" sz="2200" b="1" dirty="0" err="1"/>
              <a:t>ipt_addrtype</a:t>
            </a:r>
            <a:r>
              <a:rPr lang="en-US" sz="2200" b="1" dirty="0"/>
              <a:t>": </a:t>
            </a:r>
            <a:r>
              <a:rPr lang="en-US" sz="2200" b="1" dirty="0" smtClean="0"/>
              <a:t>{</a:t>
            </a:r>
            <a:endParaRPr lang="en-US" sz="2200" b="1" dirty="0"/>
          </a:p>
        </p:txBody>
      </p:sp>
      <p:sp>
        <p:nvSpPr>
          <p:cNvPr id="4" name="Text Placeholder 3"/>
          <p:cNvSpPr>
            <a:spLocks noGrp="1"/>
          </p:cNvSpPr>
          <p:nvPr>
            <p:ph type="body" sz="quarter" idx="11"/>
          </p:nvPr>
        </p:nvSpPr>
        <p:spPr/>
        <p:txBody>
          <a:bodyPr/>
          <a:lstStyle/>
          <a:p>
            <a:r>
              <a:rPr lang="en-US" dirty="0" smtClean="0"/>
              <a:t>&gt; </a:t>
            </a:r>
            <a:r>
              <a:rPr lang="en-US" dirty="0" err="1" smtClean="0"/>
              <a:t>ohai</a:t>
            </a:r>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a:t>
            </a:r>
            <a:r>
              <a:rPr lang="en-US" dirty="0"/>
              <a:t>S</a:t>
            </a:r>
            <a:r>
              <a:rPr lang="en-US" dirty="0" smtClean="0"/>
              <a:t>how All </a:t>
            </a:r>
            <a:r>
              <a:rPr lang="en-US" dirty="0"/>
              <a:t>A</a:t>
            </a:r>
            <a:r>
              <a:rPr lang="en-US" dirty="0" smtClean="0"/>
              <a:t>ttributes</a:t>
            </a:r>
            <a:endParaRPr lang="en-US" dirty="0"/>
          </a:p>
        </p:txBody>
      </p:sp>
    </p:spTree>
    <p:extLst>
      <p:ext uri="{BB962C8B-B14F-4D97-AF65-F5344CB8AC3E}">
        <p14:creationId xmlns:p14="http://schemas.microsoft.com/office/powerpoint/2010/main" val="68311640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ipaddress</a:t>
            </a:r>
            <a:endParaRPr lang="en-US" dirty="0"/>
          </a:p>
        </p:txBody>
      </p:sp>
      <p:sp>
        <p:nvSpPr>
          <p:cNvPr id="3" name="Content Placeholder 2"/>
          <p:cNvSpPr>
            <a:spLocks noGrp="1"/>
          </p:cNvSpPr>
          <p:nvPr>
            <p:ph sz="quarter" idx="12"/>
          </p:nvPr>
        </p:nvSpPr>
        <p:spPr>
          <a:xfrm>
            <a:off x="1127883" y="2874563"/>
            <a:ext cx="14420850" cy="557213"/>
          </a:xfrm>
        </p:spPr>
        <p:txBody>
          <a:bodyPr/>
          <a:lstStyle/>
          <a:p>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IP Address</a:t>
            </a:r>
            <a:endParaRPr lang="en-US" dirty="0"/>
          </a:p>
        </p:txBody>
      </p:sp>
    </p:spTree>
    <p:extLst>
      <p:ext uri="{BB962C8B-B14F-4D97-AF65-F5344CB8AC3E}">
        <p14:creationId xmlns:p14="http://schemas.microsoft.com/office/powerpoint/2010/main" val="103973105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"ip-172-31-57-153"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hostname</a:t>
            </a:r>
            <a:endParaRPr lang="en-US" dirty="0"/>
          </a:p>
        </p:txBody>
      </p:sp>
      <p:sp>
        <p:nvSpPr>
          <p:cNvPr id="3" name="Content Placeholder 2"/>
          <p:cNvSpPr>
            <a:spLocks noGrp="1"/>
          </p:cNvSpPr>
          <p:nvPr>
            <p:ph sz="quarter" idx="12"/>
          </p:nvPr>
        </p:nvSpPr>
        <p:spPr>
          <a:xfrm>
            <a:off x="1127883" y="2827463"/>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Hostname</a:t>
            </a:r>
            <a:endParaRPr lang="en-US" dirty="0"/>
          </a:p>
        </p:txBody>
      </p:sp>
    </p:spTree>
    <p:extLst>
      <p:ext uri="{BB962C8B-B14F-4D97-AF65-F5344CB8AC3E}">
        <p14:creationId xmlns:p14="http://schemas.microsoft.com/office/powerpoint/2010/main" val="22961526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en-US" b="1" dirty="0"/>
              <a:t>{</a:t>
            </a:r>
          </a:p>
          <a:p>
            <a:r>
              <a:rPr lang="en-US" b="1" dirty="0"/>
              <a:t>  "swap": {</a:t>
            </a:r>
          </a:p>
          <a:p>
            <a:r>
              <a:rPr lang="en-US" b="1" dirty="0"/>
              <a:t>    "cached": "0kB",</a:t>
            </a:r>
          </a:p>
          <a:p>
            <a:r>
              <a:rPr lang="en-US" b="1" dirty="0"/>
              <a:t>    "total": "0kB",</a:t>
            </a:r>
          </a:p>
          <a:p>
            <a:r>
              <a:rPr lang="en-US" b="1" dirty="0"/>
              <a:t>    "free": "0kB"</a:t>
            </a:r>
          </a:p>
          <a:p>
            <a:r>
              <a:rPr lang="en-US" b="1" dirty="0"/>
              <a:t>  },</a:t>
            </a:r>
          </a:p>
          <a:p>
            <a:r>
              <a:rPr lang="en-US" b="1" dirty="0"/>
              <a:t>  "total": "604308kB",</a:t>
            </a:r>
          </a:p>
          <a:p>
            <a:r>
              <a:rPr lang="en-US" b="1" dirty="0"/>
              <a:t>  "free": "297940kB",</a:t>
            </a:r>
          </a:p>
          <a:p>
            <a:r>
              <a:rPr lang="en-US" b="1" dirty="0"/>
              <a:t>  "buffers": "24824kB",</a:t>
            </a:r>
          </a:p>
          <a:p>
            <a:r>
              <a:rPr lang="en-US" b="1" dirty="0"/>
              <a:t>  "cached": "198264kB",</a:t>
            </a:r>
          </a:p>
          <a:p>
            <a:r>
              <a:rPr lang="en-US" b="1" dirty="0"/>
              <a:t> </a:t>
            </a:r>
          </a:p>
        </p:txBody>
      </p:sp>
      <p:sp>
        <p:nvSpPr>
          <p:cNvPr id="4" name="Text Placeholder 3"/>
          <p:cNvSpPr>
            <a:spLocks noGrp="1"/>
          </p:cNvSpPr>
          <p:nvPr>
            <p:ph type="body" sz="quarter" idx="11"/>
          </p:nvPr>
        </p:nvSpPr>
        <p:spPr/>
        <p:txBody>
          <a:bodyPr/>
          <a:lstStyle/>
          <a:p>
            <a:r>
              <a:rPr lang="en-US" smtClean="0"/>
              <a:t>&gt; ohai memory</a:t>
            </a:r>
            <a:endParaRPr lang="en-US" dirty="0"/>
          </a:p>
        </p:txBody>
      </p:sp>
      <p:sp>
        <p:nvSpPr>
          <p:cNvPr id="5" name="Content Placeholder 4"/>
          <p:cNvSpPr>
            <a:spLocks noGrp="1"/>
          </p:cNvSpPr>
          <p:nvPr>
            <p:ph sz="quarter" idx="12"/>
          </p:nvPr>
        </p:nvSpPr>
        <p:spPr>
          <a:xfrm>
            <a:off x="1122782" y="5474410"/>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Memory</a:t>
            </a:r>
            <a:endParaRPr lang="en-US" dirty="0"/>
          </a:p>
        </p:txBody>
      </p:sp>
    </p:spTree>
    <p:extLst>
      <p:ext uri="{BB962C8B-B14F-4D97-AF65-F5344CB8AC3E}">
        <p14:creationId xmlns:p14="http://schemas.microsoft.com/office/powerpoint/2010/main" val="17610863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y-attend-chefconf.jpg"/>
          <p:cNvPicPr>
            <a:picLocks noChangeAspect="1"/>
          </p:cNvPicPr>
          <p:nvPr/>
        </p:nvPicPr>
        <p:blipFill rotWithShape="1">
          <a:blip r:embed="rId3">
            <a:extLst>
              <a:ext uri="{28A0092B-C50C-407E-A947-70E740481C1C}">
                <a14:useLocalDpi xmlns:a14="http://schemas.microsoft.com/office/drawing/2010/main" val="0"/>
              </a:ext>
            </a:extLst>
          </a:blip>
          <a:srcRect l="28506" t="28506"/>
          <a:stretch/>
        </p:blipFill>
        <p:spPr>
          <a:xfrm>
            <a:off x="0" y="1934295"/>
            <a:ext cx="16256000" cy="6258560"/>
          </a:xfrm>
          <a:prstGeom prst="rect">
            <a:avLst/>
          </a:prstGeom>
        </p:spPr>
      </p:pic>
      <p:sp>
        <p:nvSpPr>
          <p:cNvPr id="2" name="Title 1"/>
          <p:cNvSpPr>
            <a:spLocks noGrp="1"/>
          </p:cNvSpPr>
          <p:nvPr>
            <p:ph type="title"/>
          </p:nvPr>
        </p:nvSpPr>
        <p:spPr/>
        <p:txBody>
          <a:bodyPr/>
          <a:lstStyle/>
          <a:p>
            <a:r>
              <a:rPr lang="en-US" dirty="0" smtClean="0"/>
              <a:t>Franklin Webber</a:t>
            </a:r>
            <a:endParaRPr lang="en-US" dirty="0"/>
          </a:p>
        </p:txBody>
      </p:sp>
      <p:sp>
        <p:nvSpPr>
          <p:cNvPr id="7" name="TextBox 6"/>
          <p:cNvSpPr txBox="1"/>
          <p:nvPr/>
        </p:nvSpPr>
        <p:spPr bwMode="white">
          <a:xfrm>
            <a:off x="668455" y="1161510"/>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Trainer by Day, Gnome by Night</a:t>
            </a:r>
            <a:endParaRPr lang="en-US" sz="2800" i="1" dirty="0" smtClean="0">
              <a:solidFill>
                <a:schemeClr val="tx1">
                  <a:lumMod val="60000"/>
                  <a:lumOff val="40000"/>
                </a:schemeClr>
              </a:solidFill>
            </a:endParaRPr>
          </a:p>
        </p:txBody>
      </p:sp>
      <p:sp>
        <p:nvSpPr>
          <p:cNvPr id="4" name="TextBox 3"/>
          <p:cNvSpPr txBox="1"/>
          <p:nvPr/>
        </p:nvSpPr>
        <p:spPr bwMode="white">
          <a:xfrm>
            <a:off x="0" y="8192855"/>
            <a:ext cx="14980024" cy="951145"/>
          </a:xfrm>
          <a:prstGeom prst="rect">
            <a:avLst/>
          </a:prstGeom>
          <a:solidFill>
            <a:schemeClr val="accent1"/>
          </a:solidFill>
          <a:ln>
            <a:noFill/>
          </a:ln>
          <a:effectLst/>
        </p:spPr>
        <p:txBody>
          <a:bodyPr vert="horz" wrap="square" lIns="91440" tIns="91440" rIns="91440" bIns="91440" rtlCol="0" anchor="ctr">
            <a:noAutofit/>
          </a:bodyPr>
          <a:lstStyle/>
          <a:p>
            <a:pPr algn="ctr"/>
            <a:r>
              <a:rPr lang="en-US" sz="3200" dirty="0" smtClean="0">
                <a:solidFill>
                  <a:schemeClr val="bg1"/>
                </a:solidFill>
              </a:rPr>
              <a:t>Franklin Webber</a:t>
            </a:r>
          </a:p>
        </p:txBody>
      </p:sp>
    </p:spTree>
    <p:extLst>
      <p:ext uri="{BB962C8B-B14F-4D97-AF65-F5344CB8AC3E}">
        <p14:creationId xmlns:p14="http://schemas.microsoft.com/office/powerpoint/2010/main" val="28849060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pt-BR" b="1" dirty="0"/>
              <a:t>[</a:t>
            </a:r>
          </a:p>
          <a:p>
            <a:r>
              <a:rPr lang="pt-BR" b="1" dirty="0"/>
              <a:t>  "604308kB"</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smtClean="0"/>
              <a:t>&gt; </a:t>
            </a:r>
            <a:r>
              <a:rPr lang="en-US" dirty="0" err="1" smtClean="0"/>
              <a:t>ohai</a:t>
            </a:r>
            <a:r>
              <a:rPr lang="en-US" dirty="0" smtClean="0"/>
              <a:t> memory/total</a:t>
            </a:r>
            <a:endParaRPr lang="en-US" dirty="0"/>
          </a:p>
        </p:txBody>
      </p:sp>
      <p:sp>
        <p:nvSpPr>
          <p:cNvPr id="5" name="Content Placeholder 4"/>
          <p:cNvSpPr>
            <a:spLocks noGrp="1"/>
          </p:cNvSpPr>
          <p:nvPr>
            <p:ph sz="quarter" idx="12"/>
          </p:nvPr>
        </p:nvSpPr>
        <p:spPr>
          <a:xfrm>
            <a:off x="1127883" y="2795379"/>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Total Memory</a:t>
            </a:r>
            <a:endParaRPr lang="en-US" dirty="0"/>
          </a:p>
        </p:txBody>
      </p:sp>
    </p:spTree>
    <p:extLst>
      <p:ext uri="{BB962C8B-B14F-4D97-AF65-F5344CB8AC3E}">
        <p14:creationId xmlns:p14="http://schemas.microsoft.com/office/powerpoint/2010/main" val="125388943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b="1" dirty="0"/>
              <a:t>{</a:t>
            </a:r>
          </a:p>
          <a:p>
            <a:r>
              <a:rPr lang="de-DE" b="1" dirty="0"/>
              <a:t>  "0": {</a:t>
            </a:r>
          </a:p>
          <a:p>
            <a:r>
              <a:rPr lang="de-DE" b="1" dirty="0"/>
              <a:t>    "</a:t>
            </a:r>
            <a:r>
              <a:rPr lang="de-DE" b="1" dirty="0" err="1"/>
              <a:t>vendor_id</a:t>
            </a:r>
            <a:r>
              <a:rPr lang="de-DE" b="1" dirty="0"/>
              <a:t>": "</a:t>
            </a:r>
            <a:r>
              <a:rPr lang="de-DE" b="1" dirty="0" err="1"/>
              <a:t>GenuineIntel</a:t>
            </a:r>
            <a:r>
              <a:rPr lang="de-DE" b="1" dirty="0"/>
              <a:t>",</a:t>
            </a:r>
          </a:p>
          <a:p>
            <a:r>
              <a:rPr lang="de-DE" b="1" dirty="0"/>
              <a:t>    "</a:t>
            </a:r>
            <a:r>
              <a:rPr lang="de-DE" b="1" dirty="0" err="1"/>
              <a:t>family</a:t>
            </a:r>
            <a:r>
              <a:rPr lang="de-DE" b="1" dirty="0"/>
              <a:t>": "6",</a:t>
            </a:r>
          </a:p>
          <a:p>
            <a:r>
              <a:rPr lang="de-DE" b="1" dirty="0"/>
              <a:t>    "</a:t>
            </a:r>
            <a:r>
              <a:rPr lang="de-DE" b="1" dirty="0" err="1"/>
              <a:t>model</a:t>
            </a:r>
            <a:r>
              <a:rPr lang="de-DE" b="1" dirty="0"/>
              <a:t>": "45",</a:t>
            </a:r>
          </a:p>
          <a:p>
            <a:r>
              <a:rPr lang="de-DE" b="1" dirty="0"/>
              <a:t>    "</a:t>
            </a:r>
            <a:r>
              <a:rPr lang="de-DE" b="1" dirty="0" err="1"/>
              <a:t>model_name</a:t>
            </a:r>
            <a:r>
              <a:rPr lang="de-DE" b="1" dirty="0"/>
              <a:t>": "Intel(R) Xeon(R) CPU E5-2650 0 @ 2.00GHz",</a:t>
            </a:r>
          </a:p>
          <a:p>
            <a:r>
              <a:rPr lang="de-DE" b="1" dirty="0"/>
              <a:t>    "</a:t>
            </a:r>
            <a:r>
              <a:rPr lang="de-DE" b="1" dirty="0" err="1"/>
              <a:t>stepping</a:t>
            </a:r>
            <a:r>
              <a:rPr lang="de-DE" b="1" dirty="0"/>
              <a:t>": "7",</a:t>
            </a:r>
          </a:p>
          <a:p>
            <a:r>
              <a:rPr lang="de-DE" b="1" dirty="0"/>
              <a:t>    "</a:t>
            </a:r>
            <a:r>
              <a:rPr lang="de-DE" b="1" dirty="0" err="1"/>
              <a:t>mhz</a:t>
            </a:r>
            <a:r>
              <a:rPr lang="de-DE" b="1" dirty="0"/>
              <a:t>": "1795.673",</a:t>
            </a:r>
          </a:p>
          <a:p>
            <a:r>
              <a:rPr lang="de-DE" b="1" dirty="0"/>
              <a:t>    "</a:t>
            </a:r>
            <a:r>
              <a:rPr lang="de-DE" b="1" dirty="0" err="1"/>
              <a:t>cache_size</a:t>
            </a:r>
            <a:r>
              <a:rPr lang="de-DE" b="1" dirty="0"/>
              <a:t>": "20480 KB",</a:t>
            </a:r>
          </a:p>
          <a:p>
            <a:r>
              <a:rPr lang="de-DE" b="1" dirty="0"/>
              <a:t>    "</a:t>
            </a:r>
            <a:r>
              <a:rPr lang="de-DE" b="1" dirty="0" err="1"/>
              <a:t>physical_id</a:t>
            </a:r>
            <a:r>
              <a:rPr lang="de-DE" b="1" dirty="0"/>
              <a:t>": "34</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endParaRPr lang="en-US" dirty="0"/>
          </a:p>
        </p:txBody>
      </p:sp>
      <p:sp>
        <p:nvSpPr>
          <p:cNvPr id="3" name="Content Placeholder 2"/>
          <p:cNvSpPr>
            <a:spLocks noGrp="1"/>
          </p:cNvSpPr>
          <p:nvPr>
            <p:ph sz="quarter" idx="12"/>
          </p:nvPr>
        </p:nvSpPr>
        <p:spPr>
          <a:xfrm>
            <a:off x="1127883" y="2843507"/>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a:t>
            </a:r>
            <a:r>
              <a:rPr lang="en-US" dirty="0"/>
              <a:t>S</a:t>
            </a:r>
            <a:r>
              <a:rPr lang="en-US" dirty="0" smtClean="0"/>
              <a:t>how the CPU</a:t>
            </a:r>
            <a:endParaRPr lang="en-US" dirty="0"/>
          </a:p>
        </p:txBody>
      </p:sp>
    </p:spTree>
    <p:extLst>
      <p:ext uri="{BB962C8B-B14F-4D97-AF65-F5344CB8AC3E}">
        <p14:creationId xmlns:p14="http://schemas.microsoft.com/office/powerpoint/2010/main" val="127326204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a:t>
            </a:r>
            <a:r>
              <a:rPr lang="pt-BR" b="1" dirty="0" err="1"/>
              <a:t>vendor_id</a:t>
            </a:r>
            <a:r>
              <a:rPr lang="pt-BR" b="1" dirty="0"/>
              <a:t>": "</a:t>
            </a:r>
            <a:r>
              <a:rPr lang="pt-BR" b="1" dirty="0" err="1"/>
              <a:t>GenuineIntel</a:t>
            </a:r>
            <a:r>
              <a:rPr lang="pt-BR" b="1" dirty="0"/>
              <a:t>",</a:t>
            </a:r>
          </a:p>
          <a:p>
            <a:r>
              <a:rPr lang="pt-BR" b="1" dirty="0"/>
              <a:t>  "</a:t>
            </a:r>
            <a:r>
              <a:rPr lang="pt-BR" b="1" dirty="0" err="1"/>
              <a:t>family</a:t>
            </a:r>
            <a:r>
              <a:rPr lang="pt-BR" b="1" dirty="0"/>
              <a:t>": "6",</a:t>
            </a:r>
          </a:p>
          <a:p>
            <a:r>
              <a:rPr lang="pt-BR" b="1" dirty="0"/>
              <a:t>  "</a:t>
            </a:r>
            <a:r>
              <a:rPr lang="pt-BR" b="1" dirty="0" err="1"/>
              <a:t>model</a:t>
            </a:r>
            <a:r>
              <a:rPr lang="pt-BR" b="1" dirty="0"/>
              <a:t>": "45",</a:t>
            </a:r>
          </a:p>
          <a:p>
            <a:r>
              <a:rPr lang="pt-BR" b="1" dirty="0"/>
              <a:t>  "</a:t>
            </a:r>
            <a:r>
              <a:rPr lang="pt-BR" b="1" dirty="0" err="1"/>
              <a:t>model_name</a:t>
            </a:r>
            <a:r>
              <a:rPr lang="pt-BR" b="1" dirty="0"/>
              <a:t>": "Intel(</a:t>
            </a:r>
            <a:r>
              <a:rPr lang="pt-BR" b="1" dirty="0" err="1"/>
              <a:t>R</a:t>
            </a:r>
            <a:r>
              <a:rPr lang="pt-BR" b="1" dirty="0"/>
              <a:t>) Xeon(</a:t>
            </a:r>
            <a:r>
              <a:rPr lang="pt-BR" b="1" dirty="0" err="1"/>
              <a:t>R</a:t>
            </a:r>
            <a:r>
              <a:rPr lang="pt-BR" b="1" dirty="0"/>
              <a:t>) CPU E5-2650 0 @ 2.00GHz",</a:t>
            </a:r>
          </a:p>
          <a:p>
            <a:r>
              <a:rPr lang="pt-BR" b="1" dirty="0"/>
              <a:t>  "</a:t>
            </a:r>
            <a:r>
              <a:rPr lang="pt-BR" b="1" dirty="0" err="1"/>
              <a:t>stepping</a:t>
            </a:r>
            <a:r>
              <a:rPr lang="pt-BR" b="1" dirty="0"/>
              <a:t>": "7",</a:t>
            </a:r>
          </a:p>
          <a:p>
            <a:r>
              <a:rPr lang="pt-BR" b="1" dirty="0"/>
              <a:t>  "</a:t>
            </a:r>
            <a:r>
              <a:rPr lang="pt-BR" b="1" dirty="0" err="1"/>
              <a:t>mhz</a:t>
            </a:r>
            <a:r>
              <a:rPr lang="pt-BR" b="1" dirty="0"/>
              <a:t>": "1795.673",</a:t>
            </a:r>
          </a:p>
          <a:p>
            <a:r>
              <a:rPr lang="pt-BR" b="1" dirty="0"/>
              <a:t>  "</a:t>
            </a:r>
            <a:r>
              <a:rPr lang="pt-BR" b="1" dirty="0" err="1"/>
              <a:t>cache_size</a:t>
            </a:r>
            <a:r>
              <a:rPr lang="pt-BR" b="1" dirty="0"/>
              <a:t>": "20480 KB",</a:t>
            </a:r>
          </a:p>
          <a:p>
            <a:r>
              <a:rPr lang="pt-BR" b="1" dirty="0"/>
              <a:t>  "</a:t>
            </a:r>
            <a:r>
              <a:rPr lang="pt-BR" b="1" dirty="0" err="1"/>
              <a:t>physical_id</a:t>
            </a:r>
            <a:r>
              <a:rPr lang="pt-BR" b="1" dirty="0"/>
              <a:t>": "34",</a:t>
            </a:r>
          </a:p>
          <a:p>
            <a:r>
              <a:rPr lang="pt-BR" b="1" dirty="0"/>
              <a:t>  "</a:t>
            </a:r>
            <a:r>
              <a:rPr lang="pt-BR" b="1" dirty="0" err="1"/>
              <a:t>core_id</a:t>
            </a:r>
            <a:r>
              <a:rPr lang="pt-BR" b="1" dirty="0"/>
              <a:t>": "0",</a:t>
            </a:r>
          </a:p>
          <a:p>
            <a:r>
              <a:rPr lang="pt-BR" b="1" dirty="0"/>
              <a:t>  "cores": "1",</a:t>
            </a:r>
          </a:p>
          <a:p>
            <a:r>
              <a:rPr lang="pt-BR" b="1" dirty="0"/>
              <a:t>  "</a:t>
            </a:r>
            <a:r>
              <a:rPr lang="pt-BR" b="1" dirty="0" err="1"/>
              <a:t>flags</a:t>
            </a:r>
            <a:r>
              <a:rPr lang="pt-BR" b="1" dirty="0"/>
              <a:t>": [</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r>
              <a:rPr lang="en-US" dirty="0" smtClean="0"/>
              <a:t>/0</a:t>
            </a:r>
            <a:endParaRPr lang="en-US" dirty="0"/>
          </a:p>
        </p:txBody>
      </p:sp>
      <p:sp>
        <p:nvSpPr>
          <p:cNvPr id="3" name="Content Placeholder 2"/>
          <p:cNvSpPr>
            <a:spLocks noGrp="1"/>
          </p:cNvSpPr>
          <p:nvPr>
            <p:ph sz="quarter" idx="12"/>
          </p:nvPr>
        </p:nvSpPr>
        <p:spPr>
          <a:xfrm>
            <a:off x="1127883" y="5490451"/>
            <a:ext cx="14420850" cy="557213"/>
          </a:xfrm>
        </p:spPr>
        <p:txBody>
          <a:bodyPr/>
          <a:lstStyle/>
          <a:p>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First CPU</a:t>
            </a:r>
            <a:endParaRPr lang="en-US" dirty="0"/>
          </a:p>
        </p:txBody>
      </p:sp>
    </p:spTree>
    <p:extLst>
      <p:ext uri="{BB962C8B-B14F-4D97-AF65-F5344CB8AC3E}">
        <p14:creationId xmlns:p14="http://schemas.microsoft.com/office/powerpoint/2010/main" val="185299712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"1795.673"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r>
              <a:rPr lang="en-US" dirty="0" smtClean="0"/>
              <a:t>/0/</a:t>
            </a:r>
            <a:r>
              <a:rPr lang="en-US" dirty="0" err="1" smtClean="0"/>
              <a:t>mhz</a:t>
            </a:r>
            <a:endParaRPr lang="en-US" dirty="0"/>
          </a:p>
        </p:txBody>
      </p:sp>
      <p:sp>
        <p:nvSpPr>
          <p:cNvPr id="3" name="Content Placeholder 2"/>
          <p:cNvSpPr>
            <a:spLocks noGrp="1"/>
          </p:cNvSpPr>
          <p:nvPr>
            <p:ph sz="quarter" idx="12"/>
          </p:nvPr>
        </p:nvSpPr>
        <p:spPr>
          <a:xfrm>
            <a:off x="1127883" y="2811422"/>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First CPU </a:t>
            </a:r>
            <a:r>
              <a:rPr lang="en-US" dirty="0" err="1" smtClean="0"/>
              <a:t>Mhz</a:t>
            </a:r>
            <a:endParaRPr lang="en-US" dirty="0"/>
          </a:p>
        </p:txBody>
      </p:sp>
    </p:spTree>
    <p:extLst>
      <p:ext uri="{BB962C8B-B14F-4D97-AF65-F5344CB8AC3E}">
        <p14:creationId xmlns:p14="http://schemas.microsoft.com/office/powerpoint/2010/main" val="21368977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a:t> </a:t>
            </a:r>
            <a:r>
              <a:rPr lang="en-US" dirty="0" smtClean="0"/>
              <a:t>is Composed of Plugins</a:t>
            </a:r>
            <a:endParaRPr lang="en-US" dirty="0"/>
          </a:p>
        </p:txBody>
      </p:sp>
      <p:sp>
        <p:nvSpPr>
          <p:cNvPr id="3" name="Subtitle 2"/>
          <p:cNvSpPr>
            <a:spLocks noGrp="1"/>
          </p:cNvSpPr>
          <p:nvPr>
            <p:ph type="subTitle" idx="1"/>
          </p:nvPr>
        </p:nvSpPr>
        <p:spPr>
          <a:xfrm>
            <a:off x="1671638" y="3271838"/>
            <a:ext cx="5574898" cy="4581244"/>
          </a:xfrm>
        </p:spPr>
        <p:txBody>
          <a:bodyPr/>
          <a:lstStyle/>
          <a:p>
            <a:r>
              <a:rPr lang="en-US" dirty="0" err="1" smtClean="0"/>
              <a:t>Ohai</a:t>
            </a:r>
            <a:r>
              <a:rPr lang="en-US" dirty="0" smtClean="0"/>
              <a:t> is packaged with a core set of plugins that are automatically loaded when executing </a:t>
            </a:r>
            <a:r>
              <a:rPr lang="en-US" dirty="0" err="1" smtClean="0"/>
              <a:t>Ohai</a:t>
            </a:r>
            <a:r>
              <a:rPr lang="en-US" dirty="0" smtClean="0"/>
              <a:t>.</a:t>
            </a:r>
          </a:p>
          <a:p>
            <a:endParaRPr lang="en-US" dirty="0"/>
          </a:p>
          <a:p>
            <a:r>
              <a:rPr lang="en-US" dirty="0" smtClean="0"/>
              <a:t>These plugins provide the attributes we see in the JSON output (e.g. </a:t>
            </a:r>
            <a:r>
              <a:rPr lang="en-US" dirty="0" err="1" smtClean="0"/>
              <a:t>ipaddress</a:t>
            </a:r>
            <a:r>
              <a:rPr lang="en-US" dirty="0" smtClean="0"/>
              <a:t>, hostname, memory, </a:t>
            </a:r>
            <a:r>
              <a:rPr lang="en-US" dirty="0" err="1" smtClean="0"/>
              <a:t>cpu</a:t>
            </a:r>
            <a:r>
              <a:rPr lang="en-US" dirty="0" smtClean="0"/>
              <a:t>).</a:t>
            </a:r>
          </a:p>
        </p:txBody>
      </p:sp>
      <p:sp>
        <p:nvSpPr>
          <p:cNvPr id="6" name="Rectangle 5"/>
          <p:cNvSpPr/>
          <p:nvPr/>
        </p:nvSpPr>
        <p:spPr bwMode="auto">
          <a:xfrm>
            <a:off x="7437858" y="4386222"/>
            <a:ext cx="2286000" cy="54092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smtClean="0">
                <a:gradFill>
                  <a:gsLst>
                    <a:gs pos="0">
                      <a:srgbClr val="FFFFFF"/>
                    </a:gs>
                    <a:gs pos="100000">
                      <a:srgbClr val="FFFFFF"/>
                    </a:gs>
                  </a:gsLst>
                  <a:lin ang="5400000" scaled="0"/>
                </a:gradFill>
              </a:rPr>
              <a:t>Ohai</a:t>
            </a:r>
            <a:endParaRPr lang="en-US" sz="2400" b="1" dirty="0" smtClean="0">
              <a:gradFill>
                <a:gsLst>
                  <a:gs pos="0">
                    <a:srgbClr val="FFFFFF"/>
                  </a:gs>
                  <a:gs pos="100000">
                    <a:srgbClr val="FFFFFF"/>
                  </a:gs>
                </a:gsLst>
                <a:lin ang="5400000" scaled="0"/>
              </a:gradFill>
            </a:endParaRPr>
          </a:p>
        </p:txBody>
      </p:sp>
      <p:sp>
        <p:nvSpPr>
          <p:cNvPr id="7" name="Rectangle 6"/>
          <p:cNvSpPr/>
          <p:nvPr/>
        </p:nvSpPr>
        <p:spPr bwMode="auto">
          <a:xfrm>
            <a:off x="10874375" y="4269880"/>
            <a:ext cx="518669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err="1" smtClean="0">
                <a:solidFill>
                  <a:schemeClr val="bg1"/>
                </a:solidFill>
              </a:rPr>
              <a:t>NetworkAddresses</a:t>
            </a:r>
            <a:endParaRPr lang="en-US" sz="2400" b="1" dirty="0" smtClean="0">
              <a:solidFill>
                <a:schemeClr val="bg1"/>
              </a:solidFill>
            </a:endParaRPr>
          </a:p>
        </p:txBody>
      </p:sp>
      <p:sp>
        <p:nvSpPr>
          <p:cNvPr id="8" name="Rectangle 7"/>
          <p:cNvSpPr/>
          <p:nvPr/>
        </p:nvSpPr>
        <p:spPr bwMode="auto">
          <a:xfrm>
            <a:off x="10882135" y="5224117"/>
            <a:ext cx="5176315"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smtClean="0">
                <a:solidFill>
                  <a:schemeClr val="bg1"/>
                </a:solidFill>
              </a:rPr>
              <a:t>Hostname</a:t>
            </a:r>
          </a:p>
        </p:txBody>
      </p:sp>
      <p:sp>
        <p:nvSpPr>
          <p:cNvPr id="9" name="Rectangle 8"/>
          <p:cNvSpPr/>
          <p:nvPr/>
        </p:nvSpPr>
        <p:spPr bwMode="auto">
          <a:xfrm>
            <a:off x="10872788" y="6192341"/>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solidFill>
                  <a:schemeClr val="bg1"/>
                </a:solidFill>
              </a:rPr>
              <a:t>Memory</a:t>
            </a:r>
            <a:endParaRPr lang="en-US" sz="2400" b="1" dirty="0" smtClean="0">
              <a:solidFill>
                <a:schemeClr val="bg1"/>
              </a:solidFill>
            </a:endParaRPr>
          </a:p>
        </p:txBody>
      </p:sp>
      <p:sp>
        <p:nvSpPr>
          <p:cNvPr id="10" name="Rectangle 9"/>
          <p:cNvSpPr/>
          <p:nvPr/>
        </p:nvSpPr>
        <p:spPr bwMode="auto">
          <a:xfrm>
            <a:off x="10872788" y="7168554"/>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smtClean="0">
                <a:solidFill>
                  <a:schemeClr val="bg1"/>
                </a:solidFill>
              </a:rPr>
              <a:t>CPU</a:t>
            </a:r>
          </a:p>
        </p:txBody>
      </p:sp>
      <p:sp>
        <p:nvSpPr>
          <p:cNvPr id="11" name="Rectangle 10"/>
          <p:cNvSpPr/>
          <p:nvPr/>
        </p:nvSpPr>
        <p:spPr bwMode="auto">
          <a:xfrm>
            <a:off x="10875913" y="4715918"/>
            <a:ext cx="518270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smtClean="0">
                <a:solidFill>
                  <a:schemeClr val="bg1"/>
                </a:solidFill>
              </a:rPr>
              <a:t>ipaddress</a:t>
            </a:r>
            <a:r>
              <a:rPr lang="en-US" sz="2000" b="1" dirty="0" smtClean="0">
                <a:solidFill>
                  <a:schemeClr val="bg1"/>
                </a:solidFill>
              </a:rPr>
              <a:t>, ip6address, </a:t>
            </a:r>
            <a:r>
              <a:rPr lang="en-US" sz="2000" b="1" dirty="0" err="1" smtClean="0">
                <a:solidFill>
                  <a:schemeClr val="bg1"/>
                </a:solidFill>
              </a:rPr>
              <a:t>macaddress</a:t>
            </a:r>
            <a:endParaRPr lang="en-US" sz="2000" b="1" dirty="0" smtClean="0">
              <a:solidFill>
                <a:schemeClr val="bg1"/>
              </a:solidFill>
            </a:endParaRPr>
          </a:p>
        </p:txBody>
      </p:sp>
      <p:sp>
        <p:nvSpPr>
          <p:cNvPr id="12" name="Rectangle 11"/>
          <p:cNvSpPr/>
          <p:nvPr/>
        </p:nvSpPr>
        <p:spPr bwMode="auto">
          <a:xfrm>
            <a:off x="10878430" y="5664992"/>
            <a:ext cx="5180121"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smtClean="0">
                <a:solidFill>
                  <a:schemeClr val="bg1"/>
                </a:solidFill>
              </a:rPr>
              <a:t>hostname, domain, </a:t>
            </a:r>
            <a:r>
              <a:rPr lang="en-US" sz="2000" b="1" dirty="0" err="1" smtClean="0">
                <a:solidFill>
                  <a:schemeClr val="bg1"/>
                </a:solidFill>
              </a:rPr>
              <a:t>fqdn</a:t>
            </a:r>
            <a:r>
              <a:rPr lang="en-US" sz="2000" b="1" dirty="0" smtClean="0">
                <a:solidFill>
                  <a:schemeClr val="bg1"/>
                </a:solidFill>
              </a:rPr>
              <a:t>, </a:t>
            </a:r>
            <a:r>
              <a:rPr lang="en-US" sz="2000" b="1" dirty="0" err="1" smtClean="0">
                <a:solidFill>
                  <a:schemeClr val="bg1"/>
                </a:solidFill>
              </a:rPr>
              <a:t>machinename</a:t>
            </a:r>
            <a:endParaRPr lang="en-US" sz="2000" b="1" dirty="0" smtClean="0">
              <a:solidFill>
                <a:schemeClr val="bg1"/>
              </a:solidFill>
            </a:endParaRPr>
          </a:p>
        </p:txBody>
      </p:sp>
      <p:sp>
        <p:nvSpPr>
          <p:cNvPr id="13" name="Rectangle 12"/>
          <p:cNvSpPr/>
          <p:nvPr/>
        </p:nvSpPr>
        <p:spPr bwMode="auto">
          <a:xfrm>
            <a:off x="10872788" y="6629841"/>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smtClean="0">
                <a:solidFill>
                  <a:schemeClr val="bg1"/>
                </a:solidFill>
              </a:rPr>
              <a:t>memory, memory/swap</a:t>
            </a:r>
          </a:p>
        </p:txBody>
      </p:sp>
      <p:sp>
        <p:nvSpPr>
          <p:cNvPr id="14" name="Rectangle 13"/>
          <p:cNvSpPr/>
          <p:nvPr/>
        </p:nvSpPr>
        <p:spPr bwMode="auto">
          <a:xfrm>
            <a:off x="10872788" y="7607935"/>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smtClean="0">
                <a:solidFill>
                  <a:schemeClr val="bg1"/>
                </a:solidFill>
              </a:rPr>
              <a:t>cpu</a:t>
            </a:r>
            <a:endParaRPr lang="en-US" sz="2000" b="1" dirty="0" smtClean="0">
              <a:solidFill>
                <a:schemeClr val="bg1"/>
              </a:solidFill>
            </a:endParaRPr>
          </a:p>
        </p:txBody>
      </p:sp>
      <p:sp>
        <p:nvSpPr>
          <p:cNvPr id="15" name="TextBox 14"/>
          <p:cNvSpPr txBox="1"/>
          <p:nvPr/>
        </p:nvSpPr>
        <p:spPr bwMode="white">
          <a:xfrm>
            <a:off x="10872788" y="3612639"/>
            <a:ext cx="5045983" cy="575814"/>
          </a:xfrm>
          <a:prstGeom prst="rect">
            <a:avLst/>
          </a:prstGeom>
        </p:spPr>
        <p:txBody>
          <a:bodyPr vert="horz" wrap="square" lIns="91440" tIns="91440" rIns="91440" bIns="91440" rtlCol="0">
            <a:normAutofit/>
          </a:bodyPr>
          <a:lstStyle/>
          <a:p>
            <a:pPr algn="ctr"/>
            <a:r>
              <a:rPr lang="en-US" dirty="0" smtClean="0"/>
              <a:t>Example Plugins</a:t>
            </a:r>
          </a:p>
        </p:txBody>
      </p:sp>
      <p:sp>
        <p:nvSpPr>
          <p:cNvPr id="4" name="Left Brace 3"/>
          <p:cNvSpPr/>
          <p:nvPr/>
        </p:nvSpPr>
        <p:spPr>
          <a:xfrm>
            <a:off x="9904164" y="4272851"/>
            <a:ext cx="786649" cy="3779584"/>
          </a:xfrm>
          <a:prstGeom prst="leftBrace">
            <a:avLst>
              <a:gd name="adj1" fmla="val 8333"/>
              <a:gd name="adj2" fmla="val 9776"/>
            </a:avLst>
          </a:prstGeom>
          <a:ln w="635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079295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a:t>
            </a:r>
            <a:r>
              <a:rPr lang="en-US" dirty="0" err="1" smtClean="0"/>
              <a:t>Ohai</a:t>
            </a:r>
            <a:r>
              <a:rPr lang="en-US" dirty="0" smtClean="0"/>
              <a:t> Plugins</a:t>
            </a:r>
            <a:endParaRPr lang="en-US" dirty="0"/>
          </a:p>
        </p:txBody>
      </p:sp>
      <p:sp>
        <p:nvSpPr>
          <p:cNvPr id="3" name="Subtitle 2"/>
          <p:cNvSpPr>
            <a:spLocks noGrp="1"/>
          </p:cNvSpPr>
          <p:nvPr>
            <p:ph type="subTitle" idx="1"/>
          </p:nvPr>
        </p:nvSpPr>
        <p:spPr/>
        <p:txBody>
          <a:bodyPr/>
          <a:lstStyle/>
          <a:p>
            <a:r>
              <a:rPr lang="en-US" dirty="0" smtClean="0"/>
              <a:t>It is possible to define your own plugins and have </a:t>
            </a:r>
            <a:r>
              <a:rPr lang="en-US" dirty="0" err="1" smtClean="0"/>
              <a:t>Ohai</a:t>
            </a:r>
            <a:r>
              <a:rPr lang="en-US" dirty="0" smtClean="0"/>
              <a:t> load those plugins.</a:t>
            </a:r>
          </a:p>
        </p:txBody>
      </p:sp>
      <p:sp>
        <p:nvSpPr>
          <p:cNvPr id="4" name="TextBox 3"/>
          <p:cNvSpPr txBox="1"/>
          <p:nvPr/>
        </p:nvSpPr>
        <p:spPr bwMode="white">
          <a:xfrm>
            <a:off x="1666876" y="4095750"/>
            <a:ext cx="12319000" cy="682625"/>
          </a:xfrm>
          <a:prstGeom prst="rect">
            <a:avLst/>
          </a:prstGeom>
          <a:solidFill>
            <a:schemeClr val="tx2"/>
          </a:solidFill>
        </p:spPr>
        <p:txBody>
          <a:bodyPr vert="horz" wrap="square" lIns="91440" tIns="91440" rIns="91440" bIns="91440" rtlCol="0" anchor="ctr">
            <a:normAutofit/>
          </a:bodyPr>
          <a:lstStyle/>
          <a:p>
            <a:r>
              <a:rPr lang="en-US" b="1" dirty="0" smtClean="0">
                <a:solidFill>
                  <a:schemeClr val="bg1"/>
                </a:solidFill>
                <a:latin typeface="Courier New"/>
                <a:cs typeface="Courier New"/>
              </a:rPr>
              <a:t>&gt; </a:t>
            </a:r>
            <a:r>
              <a:rPr lang="en-US" b="1" dirty="0" err="1" smtClean="0">
                <a:solidFill>
                  <a:schemeClr val="bg1"/>
                </a:solidFill>
                <a:latin typeface="Courier New"/>
                <a:cs typeface="Courier New"/>
              </a:rPr>
              <a:t>ohai</a:t>
            </a:r>
            <a:r>
              <a:rPr lang="en-US" b="1" dirty="0" smtClean="0">
                <a:solidFill>
                  <a:schemeClr val="bg1"/>
                </a:solidFill>
                <a:latin typeface="Courier New"/>
                <a:cs typeface="Courier New"/>
              </a:rPr>
              <a:t> -d PATH_TO_CUSTOM_PLUGINS</a:t>
            </a:r>
          </a:p>
        </p:txBody>
      </p:sp>
      <p:sp>
        <p:nvSpPr>
          <p:cNvPr id="5" name="Subtitle 2"/>
          <p:cNvSpPr txBox="1">
            <a:spLocks/>
          </p:cNvSpPr>
          <p:nvPr/>
        </p:nvSpPr>
        <p:spPr bwMode="white">
          <a:xfrm>
            <a:off x="1666875" y="4916489"/>
            <a:ext cx="12319000" cy="158591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We will explore creating an </a:t>
            </a:r>
            <a:r>
              <a:rPr lang="en-US" dirty="0" err="1" smtClean="0"/>
              <a:t>Ohai</a:t>
            </a:r>
            <a:r>
              <a:rPr lang="en-US" dirty="0" smtClean="0"/>
              <a:t> plugin and loading it with </a:t>
            </a:r>
            <a:r>
              <a:rPr lang="en-US" dirty="0" err="1" smtClean="0"/>
              <a:t>Ohai</a:t>
            </a:r>
            <a:r>
              <a:rPr lang="en-US" dirty="0" smtClean="0"/>
              <a:t> from the command-line in the </a:t>
            </a:r>
            <a:r>
              <a:rPr lang="en-US" dirty="0" smtClean="0"/>
              <a:t>Build an </a:t>
            </a:r>
            <a:r>
              <a:rPr lang="en-US" dirty="0" err="1" smtClean="0"/>
              <a:t>Ohai</a:t>
            </a:r>
            <a:r>
              <a:rPr lang="en-US" dirty="0" smtClean="0"/>
              <a:t> Plugin' </a:t>
            </a:r>
            <a:r>
              <a:rPr lang="en-US" dirty="0" smtClean="0"/>
              <a:t>module.</a:t>
            </a:r>
          </a:p>
        </p:txBody>
      </p:sp>
    </p:spTree>
    <p:extLst>
      <p:ext uri="{BB962C8B-B14F-4D97-AF65-F5344CB8AC3E}">
        <p14:creationId xmlns:p14="http://schemas.microsoft.com/office/powerpoint/2010/main" val="68799438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q"/>
            </a:pPr>
            <a:r>
              <a:rPr lang="en-US" dirty="0" smtClean="0"/>
              <a:t>View </a:t>
            </a:r>
            <a:r>
              <a:rPr lang="en-US" dirty="0" err="1" smtClean="0"/>
              <a:t>Ohai's</a:t>
            </a:r>
            <a:r>
              <a:rPr lang="en-US" dirty="0" smtClean="0"/>
              <a:t> </a:t>
            </a:r>
            <a:r>
              <a:rPr lang="en-US" dirty="0"/>
              <a:t>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56522754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cs typeface="Courier New" panose="02070309020205020404" pitchFamily="49" charset="0"/>
              </a:rPr>
              <a:t>chef-client</a:t>
            </a:r>
            <a:r>
              <a:rPr lang="en-US" dirty="0"/>
              <a:t> automatically executes </a:t>
            </a:r>
            <a:r>
              <a:rPr lang="en-US" dirty="0" err="1">
                <a:cs typeface="Courier New" panose="02070309020205020404" pitchFamily="49" charset="0"/>
              </a:rPr>
              <a:t>ohai</a:t>
            </a:r>
            <a:r>
              <a:rPr lang="en-US" dirty="0">
                <a:cs typeface="Courier New" panose="02070309020205020404" pitchFamily="49" charset="0"/>
              </a:rPr>
              <a:t> </a:t>
            </a:r>
            <a:r>
              <a:rPr lang="en-US" dirty="0"/>
              <a:t>and stores the data about the node in an object we can use within the </a:t>
            </a:r>
            <a:r>
              <a:rPr lang="en-US" dirty="0" smtClean="0"/>
              <a:t>recipes. When the chef-client run completes successfully the details about the node are sent to the Chef Server.</a:t>
            </a:r>
            <a:endParaRPr lang="en-US" dirty="0">
              <a:cs typeface="Courier New" panose="02070309020205020404" pitchFamily="49" charset="0"/>
            </a:endParaRPr>
          </a:p>
        </p:txBody>
      </p:sp>
      <p:sp>
        <p:nvSpPr>
          <p:cNvPr id="4" name="Content Placeholder 3"/>
          <p:cNvSpPr txBox="1">
            <a:spLocks/>
          </p:cNvSpPr>
          <p:nvPr/>
        </p:nvSpPr>
        <p:spPr>
          <a:xfrm>
            <a:off x="3668713" y="7318375"/>
            <a:ext cx="8918575" cy="523875"/>
          </a:xfrm>
          <a:prstGeom prst="rect">
            <a:avLst/>
          </a:prstGeom>
        </p:spPr>
        <p:txBody>
          <a:bodyPr anchor="ctr">
            <a:norm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smtClean="0">
                <a:hlinkClick r:id="rId3"/>
              </a:rPr>
              <a:t>http://docs.chef.io/ohai.html</a:t>
            </a:r>
            <a:endParaRPr lang="en-US" sz="2800" dirty="0"/>
          </a:p>
        </p:txBody>
      </p:sp>
    </p:spTree>
    <p:extLst>
      <p:ext uri="{BB962C8B-B14F-4D97-AF65-F5344CB8AC3E}">
        <p14:creationId xmlns:p14="http://schemas.microsoft.com/office/powerpoint/2010/main" val="14364939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smtClean="0"/>
              <a:t>The Anatomy of a chef-client Run</a:t>
            </a:r>
            <a:endParaRPr lang="en-US" dirty="0"/>
          </a:p>
        </p:txBody>
      </p:sp>
    </p:spTree>
    <p:extLst>
      <p:ext uri="{BB962C8B-B14F-4D97-AF65-F5344CB8AC3E}">
        <p14:creationId xmlns:p14="http://schemas.microsoft.com/office/powerpoint/2010/main" val="17398347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[1] pry(main)&gt; require '</a:t>
            </a:r>
            <a:r>
              <a:rPr lang="en-US" b="1" dirty="0" err="1" smtClean="0"/>
              <a:t>ohai</a:t>
            </a:r>
            <a:r>
              <a:rPr lang="en-US" b="1" dirty="0" smtClean="0"/>
              <a:t>'</a:t>
            </a:r>
          </a:p>
          <a:p>
            <a:r>
              <a:rPr lang="en-US" b="1" dirty="0" smtClean="0"/>
              <a:t>=&gt; true</a:t>
            </a:r>
          </a:p>
          <a:p>
            <a:r>
              <a:rPr lang="en-US" b="1" dirty="0" smtClean="0"/>
              <a:t>[2] </a:t>
            </a:r>
            <a:r>
              <a:rPr lang="en-US" b="1" dirty="0"/>
              <a:t>pry(main)&gt;</a:t>
            </a:r>
            <a:r>
              <a:rPr lang="en-US" b="1" dirty="0" smtClean="0"/>
              <a:t> </a:t>
            </a:r>
            <a:r>
              <a:rPr lang="en-US" b="1" dirty="0" err="1" smtClean="0"/>
              <a:t>ohai</a:t>
            </a:r>
            <a:r>
              <a:rPr lang="en-US" b="1" dirty="0" smtClean="0"/>
              <a:t> = </a:t>
            </a:r>
            <a:r>
              <a:rPr lang="en-US" b="1" dirty="0" err="1" smtClean="0"/>
              <a:t>Ohai</a:t>
            </a:r>
            <a:r>
              <a:rPr lang="en-US" b="1" dirty="0" smtClean="0"/>
              <a:t>::</a:t>
            </a:r>
            <a:r>
              <a:rPr lang="en-US" b="1" dirty="0" err="1" smtClean="0"/>
              <a:t>System.new</a:t>
            </a:r>
            <a:endParaRPr lang="en-US" b="1" dirty="0" smtClean="0"/>
          </a:p>
          <a:p>
            <a:r>
              <a:rPr lang="en-US" b="1" dirty="0" smtClean="0"/>
              <a:t>=&gt; #</a:t>
            </a:r>
            <a:r>
              <a:rPr lang="en-US" b="1" dirty="0"/>
              <a:t>&lt;</a:t>
            </a:r>
            <a:r>
              <a:rPr lang="en-US" b="1" dirty="0" err="1"/>
              <a:t>Ohai</a:t>
            </a:r>
            <a:r>
              <a:rPr lang="en-US" b="1" dirty="0"/>
              <a:t>::System:0x007fc62fadc490 @</a:t>
            </a:r>
            <a:r>
              <a:rPr lang="en-US" b="1" dirty="0" err="1" smtClean="0"/>
              <a:t>plugin_pat</a:t>
            </a:r>
            <a:r>
              <a:rPr lang="en-US" b="1" dirty="0" smtClean="0"/>
              <a:t>.</a:t>
            </a:r>
            <a:r>
              <a:rPr lang="en-US" b="1" dirty="0"/>
              <a:t>..@</a:t>
            </a:r>
            <a:r>
              <a:rPr lang="en-US" b="1" dirty="0" err="1"/>
              <a:t>safe_run</a:t>
            </a:r>
            <a:r>
              <a:rPr lang="en-US" b="1" dirty="0"/>
              <a:t>=true&gt;</a:t>
            </a:r>
            <a:r>
              <a:rPr lang="en-US" b="1" dirty="0" smtClean="0"/>
              <a:t>&gt;</a:t>
            </a:r>
          </a:p>
          <a:p>
            <a:r>
              <a:rPr lang="en-US" b="1" dirty="0" smtClean="0"/>
              <a:t>[3] </a:t>
            </a:r>
            <a:r>
              <a:rPr lang="en-US" b="1" dirty="0"/>
              <a:t>pry(main)&gt;</a:t>
            </a:r>
            <a:r>
              <a:rPr lang="en-US" b="1" dirty="0" smtClean="0"/>
              <a:t> </a:t>
            </a:r>
            <a:r>
              <a:rPr lang="en-US" b="1" dirty="0" err="1" smtClean="0"/>
              <a:t>ohai.all_plugins</a:t>
            </a:r>
            <a:r>
              <a:rPr lang="en-US" b="1" dirty="0" smtClean="0"/>
              <a:t>('</a:t>
            </a:r>
            <a:r>
              <a:rPr lang="en-US" b="1" dirty="0" err="1" smtClean="0"/>
              <a:t>ipaddress</a:t>
            </a:r>
            <a:r>
              <a:rPr lang="en-US" b="1" dirty="0" smtClean="0"/>
              <a:t>')</a:t>
            </a:r>
            <a:endParaRPr lang="en-US" b="1" dirty="0"/>
          </a:p>
          <a:p>
            <a:r>
              <a:rPr lang="en-US" b="1" dirty="0" smtClean="0"/>
              <a:t>[4] </a:t>
            </a:r>
            <a:r>
              <a:rPr lang="en-US" b="1" dirty="0"/>
              <a:t>pry(main)&gt;</a:t>
            </a:r>
            <a:r>
              <a:rPr lang="en-US" b="1" dirty="0" smtClean="0"/>
              <a:t> </a:t>
            </a:r>
            <a:r>
              <a:rPr lang="en-US" b="1" dirty="0" err="1" smtClean="0"/>
              <a:t>ohai.all_plugins</a:t>
            </a:r>
            <a:r>
              <a:rPr lang="en-US" b="1" dirty="0" smtClean="0"/>
              <a:t>('hostname')</a:t>
            </a:r>
          </a:p>
          <a:p>
            <a:r>
              <a:rPr lang="en-US" b="1" dirty="0" smtClean="0"/>
              <a:t>[5] </a:t>
            </a:r>
            <a:r>
              <a:rPr lang="en-US" b="1" dirty="0"/>
              <a:t>pry(main)&gt;</a:t>
            </a:r>
            <a:r>
              <a:rPr lang="en-US" b="1" dirty="0" smtClean="0"/>
              <a:t> </a:t>
            </a:r>
            <a:r>
              <a:rPr lang="en-US" b="1" dirty="0" err="1" smtClean="0"/>
              <a:t>ohai.all_plugins</a:t>
            </a:r>
            <a:r>
              <a:rPr lang="en-US" b="1" dirty="0" smtClean="0"/>
              <a:t>('memory')</a:t>
            </a:r>
            <a:endParaRPr lang="en-US" b="1" dirty="0"/>
          </a:p>
          <a:p>
            <a:r>
              <a:rPr lang="en-US" b="1" dirty="0" smtClean="0"/>
              <a:t>[6] </a:t>
            </a:r>
            <a:r>
              <a:rPr lang="en-US" b="1" dirty="0"/>
              <a:t>pry(main)&gt;</a:t>
            </a:r>
            <a:r>
              <a:rPr lang="en-US" b="1" dirty="0" smtClean="0"/>
              <a:t> </a:t>
            </a:r>
            <a:r>
              <a:rPr lang="en-US" b="1" dirty="0" err="1"/>
              <a:t>ohai.all_plugins</a:t>
            </a:r>
            <a:r>
              <a:rPr lang="en-US" b="1" dirty="0"/>
              <a:t>(</a:t>
            </a:r>
            <a:r>
              <a:rPr lang="en-US" b="1" dirty="0" smtClean="0"/>
              <a:t>'</a:t>
            </a:r>
            <a:r>
              <a:rPr lang="en-US" b="1" dirty="0" err="1" smtClean="0"/>
              <a:t>cpu</a:t>
            </a:r>
            <a:r>
              <a:rPr lang="en-US" b="1" dirty="0" smtClean="0"/>
              <a:t>')</a:t>
            </a:r>
          </a:p>
          <a:p>
            <a:r>
              <a:rPr lang="en-US" b="1" dirty="0" smtClean="0"/>
              <a:t>[7] </a:t>
            </a:r>
            <a:r>
              <a:rPr lang="en-US" b="1" dirty="0"/>
              <a:t>pry(main)&gt;</a:t>
            </a:r>
            <a:r>
              <a:rPr lang="en-US" b="1" dirty="0" smtClean="0"/>
              <a:t> </a:t>
            </a:r>
            <a:r>
              <a:rPr lang="en-US" b="1" dirty="0" err="1" smtClean="0"/>
              <a:t>ohai.all_plugins</a:t>
            </a:r>
            <a:endParaRPr lang="en-US" b="1" dirty="0" smtClean="0"/>
          </a:p>
          <a:p>
            <a:r>
              <a:rPr lang="en-US" b="1" dirty="0" smtClean="0"/>
              <a:t>[8] pry(main)&gt; exit</a:t>
            </a:r>
            <a:endParaRPr lang="en-US" b="1" dirty="0"/>
          </a:p>
          <a:p>
            <a:endParaRPr lang="en-US" b="1" dirty="0"/>
          </a:p>
          <a:p>
            <a:endParaRPr lang="en-US" b="1" dirty="0" smtClean="0"/>
          </a:p>
        </p:txBody>
      </p:sp>
      <p:sp>
        <p:nvSpPr>
          <p:cNvPr id="3" name="Text Placeholder 2"/>
          <p:cNvSpPr>
            <a:spLocks noGrp="1"/>
          </p:cNvSpPr>
          <p:nvPr>
            <p:ph type="body" sz="quarter" idx="11"/>
          </p:nvPr>
        </p:nvSpPr>
        <p:spPr/>
        <p:txBody>
          <a:bodyPr/>
          <a:lstStyle/>
          <a:p>
            <a:r>
              <a:rPr lang="en-US" dirty="0" smtClean="0"/>
              <a:t>&gt; chef exec pry</a:t>
            </a:r>
            <a:endParaRPr lang="en-US" dirty="0"/>
          </a:p>
        </p:txBody>
      </p:sp>
      <p:sp>
        <p:nvSpPr>
          <p:cNvPr id="5" name="Title 4"/>
          <p:cNvSpPr>
            <a:spLocks noGrp="1"/>
          </p:cNvSpPr>
          <p:nvPr>
            <p:ph type="title"/>
          </p:nvPr>
        </p:nvSpPr>
        <p:spPr/>
        <p:txBody>
          <a:bodyPr/>
          <a:lstStyle/>
          <a:p>
            <a:r>
              <a:rPr lang="en-US" dirty="0" smtClean="0"/>
              <a:t>Running </a:t>
            </a:r>
            <a:r>
              <a:rPr lang="en-US" dirty="0" err="1" smtClean="0"/>
              <a:t>Ohai</a:t>
            </a:r>
            <a:r>
              <a:rPr lang="en-US" dirty="0" smtClean="0"/>
              <a:t> in Code</a:t>
            </a:r>
            <a:endParaRPr lang="en-US" dirty="0"/>
          </a:p>
        </p:txBody>
      </p:sp>
    </p:spTree>
    <p:extLst>
      <p:ext uri="{BB962C8B-B14F-4D97-AF65-F5344CB8AC3E}">
        <p14:creationId xmlns:p14="http://schemas.microsoft.com/office/powerpoint/2010/main" val="73749757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ChefConf</a:t>
            </a:r>
            <a:r>
              <a:rPr lang="en-US" dirty="0" smtClean="0"/>
              <a:t> 2017</a:t>
            </a:r>
            <a:endParaRPr lang="en-US"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More</a:t>
            </a:r>
          </a:p>
        </p:txBody>
      </p:sp>
      <p:pic>
        <p:nvPicPr>
          <p:cNvPr id="8" name="Picture 7" descr="ChefConf 2017 Slides - Choose 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24750392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ü"/>
            </a:pPr>
            <a:r>
              <a:rPr lang="en-US" dirty="0"/>
              <a:t>View </a:t>
            </a:r>
            <a:r>
              <a:rPr lang="en-US" dirty="0" err="1"/>
              <a:t>Ohai's</a:t>
            </a:r>
            <a:r>
              <a:rPr lang="en-US" dirty="0"/>
              <a:t> 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64982857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Attributes</a:t>
            </a:r>
            <a:endParaRPr lang="en-US" dirty="0"/>
          </a:p>
        </p:txBody>
      </p:sp>
      <p:sp>
        <p:nvSpPr>
          <p:cNvPr id="3" name="Subtitle 2"/>
          <p:cNvSpPr>
            <a:spLocks noGrp="1"/>
          </p:cNvSpPr>
          <p:nvPr>
            <p:ph type="subTitle" idx="1"/>
          </p:nvPr>
        </p:nvSpPr>
        <p:spPr/>
        <p:txBody>
          <a:bodyPr/>
          <a:lstStyle/>
          <a:p>
            <a:r>
              <a:rPr lang="en-US" dirty="0" smtClean="0"/>
              <a:t>A node object maintains the attributes collected from </a:t>
            </a:r>
            <a:r>
              <a:rPr lang="en-US" dirty="0" err="1" smtClean="0"/>
              <a:t>Ohai</a:t>
            </a:r>
            <a:r>
              <a:rPr lang="en-US" dirty="0" smtClean="0"/>
              <a:t>, from the previous node object (as returned by the Chef Server), from the environments, roles, and the cookbooks defined in the run list.</a:t>
            </a:r>
          </a:p>
        </p:txBody>
      </p:sp>
    </p:spTree>
    <p:extLst>
      <p:ext uri="{BB962C8B-B14F-4D97-AF65-F5344CB8AC3E}">
        <p14:creationId xmlns:p14="http://schemas.microsoft.com/office/powerpoint/2010/main" val="193611641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Viewing Attribute Precedence as a Table</a:t>
            </a:r>
            <a:endParaRPr lang="en-US" dirty="0"/>
          </a:p>
        </p:txBody>
      </p:sp>
      <p:pic>
        <p:nvPicPr>
          <p:cNvPr id="4" name="Picture 3" descr="overview_chef_attributes_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04" y="1270094"/>
            <a:ext cx="13180592" cy="6590297"/>
          </a:xfrm>
          <a:prstGeom prst="rect">
            <a:avLst/>
          </a:prstGeom>
        </p:spPr>
      </p:pic>
      <p:sp>
        <p:nvSpPr>
          <p:cNvPr id="8" name="TextBox 7"/>
          <p:cNvSpPr txBox="1"/>
          <p:nvPr/>
        </p:nvSpPr>
        <p:spPr bwMode="white">
          <a:xfrm>
            <a:off x="1259126" y="2014363"/>
            <a:ext cx="941584" cy="383167"/>
          </a:xfrm>
          <a:prstGeom prst="rect">
            <a:avLst/>
          </a:prstGeom>
        </p:spPr>
        <p:txBody>
          <a:bodyPr vert="horz" wrap="square" lIns="91440" tIns="91440" rIns="91440" bIns="91440" rtlCol="0">
            <a:normAutofit fontScale="62500" lnSpcReduction="20000"/>
          </a:bodyPr>
          <a:lstStyle/>
          <a:p>
            <a:pPr algn="ctr"/>
            <a:r>
              <a:rPr lang="en-US" b="1" dirty="0" smtClean="0"/>
              <a:t>LEVEL</a:t>
            </a:r>
          </a:p>
        </p:txBody>
      </p:sp>
      <p:sp>
        <p:nvSpPr>
          <p:cNvPr id="9" name="TextBox 8"/>
          <p:cNvSpPr txBox="1"/>
          <p:nvPr/>
        </p:nvSpPr>
        <p:spPr bwMode="white">
          <a:xfrm>
            <a:off x="3503575" y="1192426"/>
            <a:ext cx="1379530" cy="383167"/>
          </a:xfrm>
          <a:prstGeom prst="rect">
            <a:avLst/>
          </a:prstGeom>
        </p:spPr>
        <p:txBody>
          <a:bodyPr vert="horz" wrap="square" lIns="91440" tIns="91440" rIns="91440" bIns="91440" rtlCol="0">
            <a:normAutofit fontScale="62500" lnSpcReduction="20000"/>
          </a:bodyPr>
          <a:lstStyle/>
          <a:p>
            <a:pPr algn="ctr"/>
            <a:r>
              <a:rPr lang="en-US" b="1" dirty="0" smtClean="0"/>
              <a:t>LOCATION</a:t>
            </a:r>
          </a:p>
        </p:txBody>
      </p:sp>
      <p:sp>
        <p:nvSpPr>
          <p:cNvPr id="10" name="Rectangle 9"/>
          <p:cNvSpPr/>
          <p:nvPr/>
        </p:nvSpPr>
        <p:spPr bwMode="auto">
          <a:xfrm>
            <a:off x="8528989" y="7575747"/>
            <a:ext cx="2003602" cy="56927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smtClean="0">
                <a:gradFill>
                  <a:gsLst>
                    <a:gs pos="0">
                      <a:srgbClr val="FFFFFF"/>
                    </a:gs>
                    <a:gs pos="100000">
                      <a:srgbClr val="FFFFFF"/>
                    </a:gs>
                  </a:gsLst>
                  <a:lin ang="5400000" scaled="0"/>
                </a:gradFill>
              </a:rPr>
              <a:t>Ohai</a:t>
            </a:r>
            <a:endParaRPr lang="en-US" sz="2400" b="1" dirty="0" smtClean="0">
              <a:gradFill>
                <a:gsLst>
                  <a:gs pos="0">
                    <a:srgbClr val="FFFFFF"/>
                  </a:gs>
                  <a:gs pos="100000">
                    <a:srgbClr val="FFFFFF"/>
                  </a:gs>
                </a:gsLst>
                <a:lin ang="5400000" scaled="0"/>
              </a:gradFill>
            </a:endParaRPr>
          </a:p>
        </p:txBody>
      </p:sp>
      <p:cxnSp>
        <p:nvCxnSpPr>
          <p:cNvPr id="12" name="Straight Arrow Connector 11"/>
          <p:cNvCxnSpPr/>
          <p:nvPr/>
        </p:nvCxnSpPr>
        <p:spPr>
          <a:xfrm flipH="1">
            <a:off x="1718937" y="2452267"/>
            <a:ext cx="10978" cy="5079696"/>
          </a:xfrm>
          <a:prstGeom prst="straightConnector1">
            <a:avLst/>
          </a:prstGeom>
          <a:ln>
            <a:solidFill>
              <a:schemeClr val="tx1">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773609" y="1379402"/>
            <a:ext cx="9722396" cy="10946"/>
          </a:xfrm>
          <a:prstGeom prst="straightConnector1">
            <a:avLst/>
          </a:prstGeom>
          <a:ln>
            <a:solidFill>
              <a:srgbClr val="878F9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4014245"/>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ü"/>
            </a:pPr>
            <a:r>
              <a:rPr lang="en-US" dirty="0"/>
              <a:t>View </a:t>
            </a:r>
            <a:r>
              <a:rPr lang="en-US" dirty="0" err="1"/>
              <a:t>Ohai's</a:t>
            </a:r>
            <a:r>
              <a:rPr lang="en-US" dirty="0"/>
              <a:t> execution within a chef-client </a:t>
            </a:r>
            <a:r>
              <a:rPr lang="en-US" dirty="0" smtClean="0"/>
              <a:t>run</a:t>
            </a:r>
          </a:p>
          <a:p>
            <a:pPr marL="342900" indent="-342900">
              <a:buFont typeface="Wingdings" charset="2"/>
              <a:buChar char="ü"/>
            </a:pPr>
            <a:r>
              <a:rPr lang="en-US" dirty="0"/>
              <a:t>Describe attributes </a:t>
            </a:r>
            <a:r>
              <a:rPr lang="en-US" dirty="0" smtClean="0"/>
              <a:t>precedence</a:t>
            </a:r>
          </a:p>
        </p:txBody>
      </p:sp>
    </p:spTree>
    <p:extLst>
      <p:ext uri="{BB962C8B-B14F-4D97-AF65-F5344CB8AC3E}">
        <p14:creationId xmlns:p14="http://schemas.microsoft.com/office/powerpoint/2010/main" val="34124736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q"/>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346849455"/>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err="1" smtClean="0"/>
              <a:t>Ohai</a:t>
            </a:r>
            <a:r>
              <a:rPr lang="en-US" dirty="0" smtClean="0"/>
              <a:t> is a Rubygem. First we need to learn about how a gem is structured.</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q"/>
            </a:pPr>
            <a:r>
              <a:rPr lang="en-US" dirty="0" smtClean="0"/>
              <a:t>Review the basic structure of the </a:t>
            </a:r>
            <a:r>
              <a:rPr lang="en-US" dirty="0" err="1" smtClean="0"/>
              <a:t>Ohai</a:t>
            </a:r>
            <a:r>
              <a:rPr lang="en-US" dirty="0" smtClean="0"/>
              <a:t> gem</a:t>
            </a:r>
          </a:p>
          <a:p>
            <a:pPr marL="342900" indent="-342900">
              <a:buFont typeface="Wingdings" charset="2"/>
              <a:buChar char="q"/>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77695626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is Ruby Gem</a:t>
            </a:r>
            <a:endParaRPr lang="en-US" dirty="0"/>
          </a:p>
        </p:txBody>
      </p:sp>
      <p:sp>
        <p:nvSpPr>
          <p:cNvPr id="3" name="Subtitle 2"/>
          <p:cNvSpPr>
            <a:spLocks noGrp="1"/>
          </p:cNvSpPr>
          <p:nvPr>
            <p:ph type="subTitle" idx="1"/>
          </p:nvPr>
        </p:nvSpPr>
        <p:spPr/>
        <p:txBody>
          <a:bodyPr/>
          <a:lstStyle/>
          <a:p>
            <a:r>
              <a:rPr lang="en-US" dirty="0" smtClean="0"/>
              <a:t>Ruby gems are the ways in which Ruby developers share the code that they develop with others. A Ruby gem is really a packaging structure similar to that of a Chef cookbook. </a:t>
            </a:r>
            <a:endParaRPr lang="en-US" dirty="0"/>
          </a:p>
        </p:txBody>
      </p:sp>
    </p:spTree>
    <p:extLst>
      <p:ext uri="{BB962C8B-B14F-4D97-AF65-F5344CB8AC3E}">
        <p14:creationId xmlns:p14="http://schemas.microsoft.com/office/powerpoint/2010/main" val="42754427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5345953"/>
          </a:xfrm>
        </p:spPr>
        <p:txBody>
          <a:bodyPr/>
          <a:lstStyle/>
          <a:p>
            <a:r>
              <a:rPr lang="en-US" b="1" dirty="0" smtClean="0"/>
              <a:t>Steps</a:t>
            </a:r>
          </a:p>
          <a:p>
            <a:endParaRPr lang="en-US" sz="2400" dirty="0" smtClean="0"/>
          </a:p>
          <a:p>
            <a:pPr marL="457200" indent="-457200">
              <a:buAutoNum type="arabicPeriod"/>
            </a:pPr>
            <a:r>
              <a:rPr lang="en-US" sz="2400" dirty="0" smtClean="0"/>
              <a:t>Visit </a:t>
            </a:r>
            <a:r>
              <a:rPr lang="en-US" sz="2400" dirty="0" smtClean="0">
                <a:hlinkClick r:id="rId3"/>
              </a:rPr>
              <a:t>https://rubygems.org</a:t>
            </a:r>
            <a:endParaRPr lang="en-US" sz="2400" dirty="0" smtClean="0"/>
          </a:p>
          <a:p>
            <a:pPr marL="457200" indent="-457200">
              <a:buAutoNum type="arabicPeriod"/>
            </a:pPr>
            <a:r>
              <a:rPr lang="en-US" sz="2400" dirty="0" smtClean="0"/>
              <a:t>Within the search field enter: </a:t>
            </a:r>
            <a:r>
              <a:rPr lang="en-US" sz="2400" b="1" dirty="0" err="1" smtClean="0"/>
              <a:t>ohai</a:t>
            </a:r>
            <a:endParaRPr lang="en-US" sz="2400" b="1" dirty="0" smtClean="0"/>
          </a:p>
          <a:p>
            <a:pPr marL="457200" indent="-457200">
              <a:buAutoNum type="arabicPeriod"/>
            </a:pPr>
            <a:r>
              <a:rPr lang="en-US" sz="2400" dirty="0" smtClean="0"/>
              <a:t>Press enter or click the magnified glass at the right-side of the search box.</a:t>
            </a:r>
          </a:p>
          <a:p>
            <a:pPr marL="457200" indent="-457200">
              <a:buAutoNum type="arabicPeriod"/>
            </a:pPr>
            <a:r>
              <a:rPr lang="en-US" sz="2400" dirty="0" smtClean="0">
                <a:solidFill>
                  <a:schemeClr val="tx1">
                    <a:lumMod val="60000"/>
                    <a:lumOff val="40000"/>
                  </a:schemeClr>
                </a:solidFill>
              </a:rPr>
              <a:t>Click the 'Source Code' link</a:t>
            </a:r>
          </a:p>
          <a:p>
            <a:pPr marL="457200" indent="-457200">
              <a:buAutoNum type="arabicPeriod"/>
            </a:pPr>
            <a:r>
              <a:rPr lang="en-US" sz="2400" dirty="0" smtClean="0">
                <a:solidFill>
                  <a:srgbClr val="878F94"/>
                </a:solidFill>
              </a:rPr>
              <a:t>Click </a:t>
            </a:r>
            <a:r>
              <a:rPr lang="en-US" sz="2400" dirty="0">
                <a:solidFill>
                  <a:srgbClr val="878F94"/>
                </a:solidFill>
              </a:rPr>
              <a:t>on 'Clone or download' and then copy the git URL.</a:t>
            </a:r>
          </a:p>
          <a:p>
            <a:pPr marL="457200" indent="-457200">
              <a:buAutoNum type="arabicPeriod"/>
            </a:pPr>
            <a:endParaRPr lang="en-US" sz="2400" dirty="0">
              <a:solidFill>
                <a:schemeClr val="tx1">
                  <a:lumMod val="60000"/>
                  <a:lumOff val="40000"/>
                </a:schemeClr>
              </a:solidFill>
            </a:endParaRPr>
          </a:p>
        </p:txBody>
      </p:sp>
      <p:pic>
        <p:nvPicPr>
          <p:cNvPr id="5" name="Picture 4" descr="2016-10-21_14-49-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832385"/>
            <a:ext cx="10588624" cy="5252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flipH="1">
            <a:off x="13465176" y="1832385"/>
            <a:ext cx="2266948" cy="2253506"/>
          </a:xfrm>
          <a:prstGeom prst="straightConnector1">
            <a:avLst/>
          </a:prstGeom>
          <a:ln w="127000" cap="rnd">
            <a:solidFill>
              <a:schemeClr val="tx2"/>
            </a:solidFill>
            <a:round/>
            <a:headEnd type="ova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37842457"/>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619242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rgbClr val="3E4346"/>
                </a:solidFill>
              </a:rPr>
              <a:t>Click the 'Source Code' </a:t>
            </a:r>
            <a:r>
              <a:rPr lang="en-US" sz="2400" dirty="0" smtClean="0">
                <a:solidFill>
                  <a:srgbClr val="3E4346"/>
                </a:solidFill>
              </a:rPr>
              <a:t>link</a:t>
            </a:r>
          </a:p>
          <a:p>
            <a:pPr marL="457200" indent="-457200">
              <a:buFont typeface="Arial" charset="0"/>
              <a:buAutoNum type="arabicPeriod"/>
            </a:pPr>
            <a:r>
              <a:rPr lang="en-US" sz="2400" dirty="0">
                <a:solidFill>
                  <a:srgbClr val="878F94"/>
                </a:solidFill>
              </a:rPr>
              <a:t>Click on 'Clone or download' and then copy the git URL</a:t>
            </a:r>
            <a:r>
              <a:rPr lang="en-US" sz="2400" dirty="0" smtClean="0">
                <a:solidFill>
                  <a:srgbClr val="878F94"/>
                </a:solidFill>
              </a:rPr>
              <a:t>.</a:t>
            </a:r>
            <a:endParaRPr lang="en-US" sz="2400" dirty="0">
              <a:solidFill>
                <a:srgbClr val="878F94"/>
              </a:solidFill>
            </a:endParaRPr>
          </a:p>
        </p:txBody>
      </p:sp>
      <p:pic>
        <p:nvPicPr>
          <p:cNvPr id="4" name="Picture 3" descr="2016-10-21_14-49-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329754"/>
            <a:ext cx="8461374" cy="6702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Straight Arrow Connector 6"/>
          <p:cNvCxnSpPr/>
          <p:nvPr/>
        </p:nvCxnSpPr>
        <p:spPr>
          <a:xfrm flipH="1">
            <a:off x="11935828" y="1133475"/>
            <a:ext cx="1956635" cy="5327316"/>
          </a:xfrm>
          <a:prstGeom prst="straightConnector1">
            <a:avLst/>
          </a:prstGeom>
          <a:ln w="127000">
            <a:headEnd type="oval"/>
            <a:tailEnd type="stealth"/>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582633"/>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616067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chemeClr val="tx1">
                    <a:lumMod val="60000"/>
                    <a:lumOff val="40000"/>
                  </a:schemeClr>
                </a:solidFill>
              </a:rPr>
              <a:t>Click the 'Source Code' </a:t>
            </a:r>
            <a:r>
              <a:rPr lang="en-US" sz="2400" dirty="0" smtClean="0">
                <a:solidFill>
                  <a:schemeClr val="tx1">
                    <a:lumMod val="60000"/>
                    <a:lumOff val="40000"/>
                  </a:schemeClr>
                </a:solidFill>
              </a:rPr>
              <a:t>link</a:t>
            </a:r>
          </a:p>
          <a:p>
            <a:pPr marL="457200" indent="-457200">
              <a:buAutoNum type="arabicPeriod"/>
            </a:pPr>
            <a:r>
              <a:rPr lang="en-US" sz="2400" dirty="0" smtClean="0">
                <a:solidFill>
                  <a:srgbClr val="3E4346"/>
                </a:solidFill>
              </a:rPr>
              <a:t>Click on 'Clone or download' and then copy the git URL.</a:t>
            </a:r>
            <a:endParaRPr lang="en-US" sz="2400" dirty="0">
              <a:solidFill>
                <a:srgbClr val="3E4346"/>
              </a:solidFill>
            </a:endParaRPr>
          </a:p>
        </p:txBody>
      </p:sp>
      <p:cxnSp>
        <p:nvCxnSpPr>
          <p:cNvPr id="7" name="Straight Arrow Connector 6"/>
          <p:cNvCxnSpPr/>
          <p:nvPr/>
        </p:nvCxnSpPr>
        <p:spPr>
          <a:xfrm flipH="1">
            <a:off x="12144374" y="6492875"/>
            <a:ext cx="18288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5" name="Picture 4" descr="2016-10-21_15-02-06_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877" y="2190750"/>
            <a:ext cx="10207998" cy="506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p:cNvCxnSpPr/>
          <p:nvPr/>
        </p:nvCxnSpPr>
        <p:spPr>
          <a:xfrm flipH="1">
            <a:off x="13475368" y="1716505"/>
            <a:ext cx="1010654" cy="2646948"/>
          </a:xfrm>
          <a:prstGeom prst="straightConnector1">
            <a:avLst/>
          </a:prstGeom>
          <a:ln w="127000">
            <a:headEnd type="oval"/>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13363074" y="4789572"/>
            <a:ext cx="368970" cy="424113"/>
          </a:xfrm>
          <a:prstGeom prst="straightConnector1">
            <a:avLst/>
          </a:prstGeom>
          <a:ln w="63500">
            <a:headEnd type="ova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9480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Build and maintain Chef Cookbooks</a:t>
            </a:r>
            <a:endParaRPr lang="en-US" sz="2800" dirty="0"/>
          </a:p>
          <a:p>
            <a:pPr marL="457200" indent="-457200">
              <a:buFont typeface="Wingdings" charset="2"/>
              <a:buChar char="Ø"/>
            </a:pPr>
            <a:r>
              <a:rPr lang="en-US" sz="2800" dirty="0" smtClean="0"/>
              <a:t>Build and execute </a:t>
            </a:r>
            <a:r>
              <a:rPr lang="en-US" sz="2800" dirty="0" err="1" smtClean="0"/>
              <a:t>ChefSpec</a:t>
            </a:r>
            <a:r>
              <a:rPr lang="en-US" sz="2800" dirty="0" smtClean="0"/>
              <a:t> Tests</a:t>
            </a:r>
          </a:p>
          <a:p>
            <a:pPr marL="457200" indent="-457200">
              <a:buFont typeface="Wingdings" charset="2"/>
              <a:buChar char="Ø"/>
            </a:pPr>
            <a:r>
              <a:rPr lang="en-US" sz="2800" dirty="0" smtClean="0"/>
              <a:t>Interest in learning how to create and test an </a:t>
            </a:r>
            <a:r>
              <a:rPr lang="en-US" sz="2800" dirty="0" err="1" smtClean="0"/>
              <a:t>Ohai</a:t>
            </a:r>
            <a:r>
              <a:rPr lang="en-US" sz="2800" dirty="0" smtClean="0"/>
              <a:t>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 y="5072835"/>
            <a:ext cx="4882896" cy="2744247"/>
          </a:xfrm>
          <a:prstGeom prst="rect">
            <a:avLst/>
          </a:prstGeom>
        </p:spPr>
      </p:pic>
      <p:sp>
        <p:nvSpPr>
          <p:cNvPr id="11" name="TextBox 10"/>
          <p:cNvSpPr txBox="1"/>
          <p:nvPr/>
        </p:nvSpPr>
        <p:spPr bwMode="white">
          <a:xfrm>
            <a:off x="609600" y="7217007"/>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5532" y="5072836"/>
            <a:ext cx="4882896" cy="2744246"/>
          </a:xfrm>
          <a:prstGeom prst="rect">
            <a:avLst/>
          </a:prstGeom>
        </p:spPr>
      </p:pic>
      <p:sp>
        <p:nvSpPr>
          <p:cNvPr id="13" name="TextBox 12"/>
          <p:cNvSpPr txBox="1"/>
          <p:nvPr/>
        </p:nvSpPr>
        <p:spPr bwMode="white">
          <a:xfrm>
            <a:off x="5615532" y="7217007"/>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58305281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lstStyle/>
          <a:p>
            <a:r>
              <a:rPr lang="en-US" dirty="0" smtClean="0"/>
              <a:t>Returning to the Home Directory</a:t>
            </a:r>
            <a:endParaRPr lang="en-US" dirty="0"/>
          </a:p>
        </p:txBody>
      </p:sp>
    </p:spTree>
    <p:extLst>
      <p:ext uri="{BB962C8B-B14F-4D97-AF65-F5344CB8AC3E}">
        <p14:creationId xmlns:p14="http://schemas.microsoft.com/office/powerpoint/2010/main" val="119029677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smtClean="0"/>
              <a:t>Cloning into '</a:t>
            </a:r>
            <a:r>
              <a:rPr lang="en-US" sz="2400" b="1" dirty="0" err="1" smtClean="0"/>
              <a:t>ohai</a:t>
            </a:r>
            <a:r>
              <a:rPr lang="en-US" sz="2400" b="1" dirty="0" smtClean="0"/>
              <a:t>'...</a:t>
            </a:r>
          </a:p>
          <a:p>
            <a:r>
              <a:rPr lang="en-US" sz="2400" b="1" dirty="0" smtClean="0"/>
              <a:t>remote: Counting objects: 20571, done.</a:t>
            </a:r>
          </a:p>
          <a:p>
            <a:r>
              <a:rPr lang="en-US" sz="2400" b="1" dirty="0" smtClean="0"/>
              <a:t>remote: Compressing objects: 100% (31/31), done.</a:t>
            </a:r>
          </a:p>
          <a:p>
            <a:r>
              <a:rPr lang="en-US" sz="2400" b="1" dirty="0" smtClean="0"/>
              <a:t>remote: Total 20571 (delta 7), reused 0 (delta 0), pack-reused 20540</a:t>
            </a:r>
          </a:p>
          <a:p>
            <a:r>
              <a:rPr lang="en-US" sz="2400" b="1" dirty="0" smtClean="0"/>
              <a:t>Receiving objects: 100% (20571/20571), 4.46 </a:t>
            </a:r>
            <a:r>
              <a:rPr lang="en-US" sz="2400" b="1" dirty="0" err="1" smtClean="0"/>
              <a:t>MiB</a:t>
            </a:r>
            <a:r>
              <a:rPr lang="en-US" sz="2400" b="1" dirty="0" smtClean="0"/>
              <a:t> | 2.13 </a:t>
            </a:r>
            <a:r>
              <a:rPr lang="en-US" sz="2400" b="1" dirty="0" err="1" smtClean="0"/>
              <a:t>MiB</a:t>
            </a:r>
            <a:r>
              <a:rPr lang="en-US" sz="2400" b="1" dirty="0" smtClean="0"/>
              <a:t>/s, done.</a:t>
            </a:r>
          </a:p>
          <a:p>
            <a:r>
              <a:rPr lang="en-US" sz="2400" b="1" dirty="0" smtClean="0"/>
              <a:t>Resolving deltas: 100% (13408/13408), done.</a:t>
            </a:r>
          </a:p>
          <a:p>
            <a:r>
              <a:rPr lang="en-US" sz="2400" b="1" dirty="0" smtClean="0"/>
              <a:t>Checking connectivity... done.</a:t>
            </a:r>
            <a:endParaRPr lang="en-US" sz="2400" b="1" dirty="0"/>
          </a:p>
        </p:txBody>
      </p:sp>
      <p:sp>
        <p:nvSpPr>
          <p:cNvPr id="3" name="Text Placeholder 2"/>
          <p:cNvSpPr>
            <a:spLocks noGrp="1"/>
          </p:cNvSpPr>
          <p:nvPr>
            <p:ph type="body" sz="quarter" idx="11"/>
          </p:nvPr>
        </p:nvSpPr>
        <p:spPr/>
        <p:txBody>
          <a:bodyPr/>
          <a:lstStyle/>
          <a:p>
            <a:r>
              <a:rPr lang="en-US" dirty="0" smtClean="0"/>
              <a:t>&gt; git clone </a:t>
            </a:r>
            <a:r>
              <a:rPr lang="en-US" dirty="0"/>
              <a:t>https://</a:t>
            </a:r>
            <a:r>
              <a:rPr lang="en-US" dirty="0" err="1"/>
              <a:t>github.com</a:t>
            </a:r>
            <a:r>
              <a:rPr lang="en-US" dirty="0"/>
              <a:t>/chef/</a:t>
            </a:r>
            <a:r>
              <a:rPr lang="en-US" dirty="0" err="1"/>
              <a:t>ohai.git</a:t>
            </a:r>
            <a:endParaRPr lang="en-US" dirty="0"/>
          </a:p>
        </p:txBody>
      </p:sp>
      <p:sp>
        <p:nvSpPr>
          <p:cNvPr id="5" name="Title 4"/>
          <p:cNvSpPr>
            <a:spLocks noGrp="1"/>
          </p:cNvSpPr>
          <p:nvPr>
            <p:ph type="title"/>
          </p:nvPr>
        </p:nvSpPr>
        <p:spPr/>
        <p:txBody>
          <a:bodyPr/>
          <a:lstStyle/>
          <a:p>
            <a:r>
              <a:rPr lang="en-US" dirty="0" smtClean="0"/>
              <a:t>Cloning the </a:t>
            </a:r>
            <a:r>
              <a:rPr lang="en-US" dirty="0" err="1" smtClean="0"/>
              <a:t>Ohai</a:t>
            </a:r>
            <a:r>
              <a:rPr lang="en-US" dirty="0" smtClean="0"/>
              <a:t> Library</a:t>
            </a:r>
            <a:endParaRPr lang="en-US" dirty="0"/>
          </a:p>
        </p:txBody>
      </p:sp>
    </p:spTree>
    <p:extLst>
      <p:ext uri="{BB962C8B-B14F-4D97-AF65-F5344CB8AC3E}">
        <p14:creationId xmlns:p14="http://schemas.microsoft.com/office/powerpoint/2010/main" val="88488648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err="1"/>
              <a:t>ohai</a:t>
            </a:r>
            <a:endParaRPr lang="en-US" sz="2400" b="1" dirty="0"/>
          </a:p>
          <a:p>
            <a:r>
              <a:rPr lang="en-US" sz="2400" b="1" dirty="0"/>
              <a:t>├── </a:t>
            </a:r>
            <a:r>
              <a:rPr lang="en-US" sz="2400" b="1" dirty="0" err="1"/>
              <a:t>CHANGELOG.md</a:t>
            </a:r>
            <a:endParaRPr lang="en-US" sz="2400" b="1" dirty="0"/>
          </a:p>
          <a:p>
            <a:r>
              <a:rPr lang="en-US" sz="2400" b="1" dirty="0"/>
              <a:t>├── </a:t>
            </a:r>
            <a:r>
              <a:rPr lang="en-US" sz="2400" b="1" dirty="0" err="1"/>
              <a:t>DOC_CHANGES.md</a:t>
            </a:r>
            <a:endParaRPr lang="en-US" sz="2400" b="1" dirty="0"/>
          </a:p>
          <a:p>
            <a:r>
              <a:rPr lang="en-US" sz="2400" b="1" dirty="0"/>
              <a:t>├── </a:t>
            </a:r>
            <a:r>
              <a:rPr lang="en-US" sz="2400" b="1" dirty="0" err="1"/>
              <a:t>Gemfile</a:t>
            </a:r>
            <a:endParaRPr lang="en-US" sz="2400" b="1" dirty="0"/>
          </a:p>
          <a:p>
            <a:r>
              <a:rPr lang="en-US" sz="2400" b="1" dirty="0"/>
              <a:t>├── LICENSE</a:t>
            </a:r>
          </a:p>
          <a:p>
            <a:r>
              <a:rPr lang="en-US" sz="2400" b="1" dirty="0"/>
              <a:t>├── NOTICE</a:t>
            </a:r>
          </a:p>
          <a:p>
            <a:r>
              <a:rPr lang="en-US" sz="2400" b="1" dirty="0"/>
              <a:t>├── </a:t>
            </a:r>
            <a:r>
              <a:rPr lang="en-US" sz="2400" b="1" dirty="0" err="1"/>
              <a:t>OHAI_MVPS.md</a:t>
            </a:r>
            <a:endParaRPr lang="en-US" sz="2400" b="1" dirty="0"/>
          </a:p>
          <a:p>
            <a:r>
              <a:rPr lang="en-US" sz="2400" b="1" dirty="0"/>
              <a:t>├── </a:t>
            </a:r>
            <a:r>
              <a:rPr lang="en-US" sz="2400" b="1" dirty="0" err="1"/>
              <a:t>README.md</a:t>
            </a:r>
            <a:endParaRPr lang="en-US" sz="2400" b="1" dirty="0"/>
          </a:p>
          <a:p>
            <a:r>
              <a:rPr lang="en-US" sz="2400" b="1" dirty="0"/>
              <a:t>├── </a:t>
            </a:r>
            <a:r>
              <a:rPr lang="en-US" sz="2400" b="1" dirty="0" err="1"/>
              <a:t>RELEASE_NOTES.md</a:t>
            </a:r>
            <a:endParaRPr lang="en-US" sz="2400" b="1" dirty="0"/>
          </a:p>
          <a:p>
            <a:r>
              <a:rPr lang="en-US" sz="2400" b="1" dirty="0"/>
              <a:t>├── </a:t>
            </a:r>
            <a:r>
              <a:rPr lang="en-US" sz="2400" b="1" dirty="0" err="1" smtClean="0"/>
              <a:t>Rakefile</a:t>
            </a:r>
          </a:p>
          <a:p>
            <a:r>
              <a:rPr lang="en-US" sz="2400" b="1" dirty="0" smtClean="0"/>
              <a:t>├── </a:t>
            </a:r>
            <a:r>
              <a:rPr lang="en-US" sz="2400" b="1" dirty="0" err="1" smtClean="0"/>
              <a:t>appveyor.yml</a:t>
            </a:r>
            <a:endParaRPr lang="en-US" sz="2400" b="1" dirty="0" smtClean="0"/>
          </a:p>
          <a:p>
            <a:r>
              <a:rPr lang="en-US" sz="2400" b="1" dirty="0" smtClean="0"/>
              <a:t>├── bin</a:t>
            </a:r>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endParaRPr lang="en-US" dirty="0"/>
          </a:p>
        </p:txBody>
      </p:sp>
      <p:sp>
        <p:nvSpPr>
          <p:cNvPr id="5" name="Title 4"/>
          <p:cNvSpPr>
            <a:spLocks noGrp="1"/>
          </p:cNvSpPr>
          <p:nvPr>
            <p:ph type="title"/>
          </p:nvPr>
        </p:nvSpPr>
        <p:spPr/>
        <p:txBody>
          <a:bodyPr/>
          <a:lstStyle/>
          <a:p>
            <a:r>
              <a:rPr lang="en-US" dirty="0" smtClean="0"/>
              <a:t>Viewing the Contents of the Project</a:t>
            </a:r>
            <a:endParaRPr lang="en-US" dirty="0"/>
          </a:p>
        </p:txBody>
      </p:sp>
    </p:spTree>
    <p:extLst>
      <p:ext uri="{BB962C8B-B14F-4D97-AF65-F5344CB8AC3E}">
        <p14:creationId xmlns:p14="http://schemas.microsoft.com/office/powerpoint/2010/main" val="553528146"/>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Viewing the README</a:t>
            </a:r>
            <a:endParaRPr lang="en-US" dirty="0"/>
          </a:p>
        </p:txBody>
      </p:sp>
      <p:sp>
        <p:nvSpPr>
          <p:cNvPr id="6" name="Content Placeholder 5"/>
          <p:cNvSpPr>
            <a:spLocks noGrp="1"/>
          </p:cNvSpPr>
          <p:nvPr>
            <p:ph sz="quarter" idx="10"/>
          </p:nvPr>
        </p:nvSpPr>
        <p:spPr/>
        <p:txBody>
          <a:bodyPr>
            <a:normAutofit fontScale="70000" lnSpcReduction="20000"/>
          </a:bodyPr>
          <a:lstStyle/>
          <a:p>
            <a:r>
              <a:rPr lang="en-US" dirty="0"/>
              <a:t># </a:t>
            </a:r>
            <a:r>
              <a:rPr lang="en-US" dirty="0" err="1"/>
              <a:t>ohai</a:t>
            </a:r>
            <a:endParaRPr lang="en-US" dirty="0"/>
          </a:p>
          <a:p>
            <a:endParaRPr lang="en-US" dirty="0" smtClean="0"/>
          </a:p>
          <a:p>
            <a:r>
              <a:rPr lang="en-US" dirty="0" smtClean="0"/>
              <a:t>... PROJECT BADGES ... </a:t>
            </a:r>
            <a:endParaRPr lang="en-US" dirty="0"/>
          </a:p>
          <a:p>
            <a:endParaRPr lang="en-US" dirty="0"/>
          </a:p>
          <a:p>
            <a:r>
              <a:rPr lang="en-US" dirty="0"/>
              <a:t>## </a:t>
            </a:r>
            <a:r>
              <a:rPr lang="en-US" dirty="0" smtClean="0"/>
              <a:t>Description</a:t>
            </a:r>
          </a:p>
          <a:p>
            <a:endParaRPr lang="en-US" dirty="0"/>
          </a:p>
          <a:p>
            <a:r>
              <a:rPr lang="en-US" dirty="0" err="1"/>
              <a:t>Ohai</a:t>
            </a:r>
            <a:r>
              <a:rPr lang="en-US" dirty="0"/>
              <a:t> detects data about your operating system. It can be used standalone, but its primary purpose is to provide node data to Chef.</a:t>
            </a:r>
          </a:p>
          <a:p>
            <a:endParaRPr lang="en-US" dirty="0"/>
          </a:p>
          <a:p>
            <a:r>
              <a:rPr lang="en-US" dirty="0" err="1"/>
              <a:t>Ohai</a:t>
            </a:r>
            <a:r>
              <a:rPr lang="en-US" dirty="0"/>
              <a:t> will print out a JSON data blob for all the known data about your system. When used with Chef, that data is reported back via node attributes.</a:t>
            </a:r>
          </a:p>
          <a:p>
            <a:endParaRPr lang="en-US" dirty="0"/>
          </a:p>
          <a:p>
            <a:r>
              <a:rPr lang="en-US" dirty="0"/>
              <a:t>Chef distributes </a:t>
            </a:r>
            <a:r>
              <a:rPr lang="en-US" dirty="0" err="1"/>
              <a:t>ohai</a:t>
            </a:r>
            <a:r>
              <a:rPr lang="en-US" dirty="0"/>
              <a:t> as a </a:t>
            </a:r>
            <a:r>
              <a:rPr lang="en-US" dirty="0" err="1"/>
              <a:t>RubyGem</a:t>
            </a:r>
            <a:r>
              <a:rPr lang="en-US" dirty="0"/>
              <a:t>. This README is for developers who want to modify the </a:t>
            </a:r>
            <a:r>
              <a:rPr lang="en-US" dirty="0" err="1"/>
              <a:t>Ohai</a:t>
            </a:r>
            <a:r>
              <a:rPr lang="en-US" dirty="0"/>
              <a:t> source code. For users who want to write plugins for </a:t>
            </a:r>
            <a:r>
              <a:rPr lang="en-US" dirty="0" err="1"/>
              <a:t>Ohai</a:t>
            </a:r>
            <a:r>
              <a:rPr lang="en-US" dirty="0"/>
              <a:t>, see the docs:</a:t>
            </a:r>
          </a:p>
          <a:p>
            <a:endParaRPr lang="en-US" dirty="0"/>
          </a:p>
          <a:p>
            <a:r>
              <a:rPr lang="en-US" dirty="0"/>
              <a:t>- General documentation: &lt;https://</a:t>
            </a:r>
            <a:r>
              <a:rPr lang="en-US" dirty="0" err="1"/>
              <a:t>docs.chef.io</a:t>
            </a:r>
            <a:r>
              <a:rPr lang="en-US" dirty="0"/>
              <a:t>/</a:t>
            </a:r>
            <a:r>
              <a:rPr lang="en-US" dirty="0" err="1"/>
              <a:t>ohai.html</a:t>
            </a:r>
            <a:r>
              <a:rPr lang="en-US" dirty="0"/>
              <a:t>&gt;</a:t>
            </a:r>
          </a:p>
          <a:p>
            <a:r>
              <a:rPr lang="en-US" dirty="0"/>
              <a:t>- Custom plugin documentation: &lt;https://</a:t>
            </a:r>
            <a:r>
              <a:rPr lang="en-US" dirty="0" err="1"/>
              <a:t>docs.chef.io</a:t>
            </a:r>
            <a:r>
              <a:rPr lang="en-US" dirty="0"/>
              <a:t>/</a:t>
            </a:r>
            <a:r>
              <a:rPr lang="en-US" dirty="0" err="1"/>
              <a:t>ohai_custom.html</a:t>
            </a:r>
            <a:r>
              <a:rPr lang="en-US" dirty="0"/>
              <a:t>&gt;</a:t>
            </a:r>
          </a:p>
          <a:p>
            <a:endParaRPr lang="en-US" dirty="0"/>
          </a:p>
        </p:txBody>
      </p:sp>
      <p:sp>
        <p:nvSpPr>
          <p:cNvPr id="3" name="Text Placeholder 2"/>
          <p:cNvSpPr>
            <a:spLocks noGrp="1"/>
          </p:cNvSpPr>
          <p:nvPr>
            <p:ph type="body" sz="quarter" idx="11"/>
          </p:nvPr>
        </p:nvSpPr>
        <p:spPr/>
        <p:txBody>
          <a:bodyPr/>
          <a:lstStyle/>
          <a:p>
            <a:r>
              <a:rPr lang="en-US" dirty="0" smtClean="0"/>
              <a:t>~/</a:t>
            </a:r>
            <a:r>
              <a:rPr lang="en-US" dirty="0" err="1" smtClean="0"/>
              <a:t>ohai</a:t>
            </a:r>
            <a:r>
              <a:rPr lang="en-US" dirty="0" smtClean="0"/>
              <a:t>/</a:t>
            </a:r>
            <a:r>
              <a:rPr lang="en-US" dirty="0" err="1" smtClean="0"/>
              <a:t>README.md</a:t>
            </a:r>
            <a:endParaRPr lang="en-US" dirty="0"/>
          </a:p>
        </p:txBody>
      </p:sp>
    </p:spTree>
    <p:extLst>
      <p:ext uri="{BB962C8B-B14F-4D97-AF65-F5344CB8AC3E}">
        <p14:creationId xmlns:p14="http://schemas.microsoft.com/office/powerpoint/2010/main" val="214711340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Gem Specification</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smtClean="0"/>
              <a:t>$</a:t>
            </a:r>
            <a:r>
              <a:rPr lang="en-US" dirty="0"/>
              <a:t>:.</a:t>
            </a:r>
            <a:r>
              <a:rPr lang="en-US" dirty="0" err="1"/>
              <a:t>unshift</a:t>
            </a:r>
            <a:r>
              <a:rPr lang="en-US" dirty="0"/>
              <a:t> </a:t>
            </a:r>
            <a:r>
              <a:rPr lang="en-US" dirty="0" err="1"/>
              <a:t>File.expand_path</a:t>
            </a:r>
            <a:r>
              <a:rPr lang="en-US" dirty="0"/>
              <a:t>("../lib", __FILE__)</a:t>
            </a:r>
          </a:p>
          <a:p>
            <a:r>
              <a:rPr lang="en-US" dirty="0"/>
              <a:t>require "</a:t>
            </a:r>
            <a:r>
              <a:rPr lang="en-US" dirty="0" err="1"/>
              <a:t>ohai</a:t>
            </a:r>
            <a:r>
              <a:rPr lang="en-US" dirty="0"/>
              <a:t>/version"</a:t>
            </a:r>
          </a:p>
          <a:p>
            <a:endParaRPr lang="en-US" dirty="0"/>
          </a:p>
          <a:p>
            <a:r>
              <a:rPr lang="en-US" dirty="0"/>
              <a:t>Gem::</a:t>
            </a:r>
            <a:r>
              <a:rPr lang="en-US" dirty="0" err="1"/>
              <a:t>Specification.new</a:t>
            </a:r>
            <a:r>
              <a:rPr lang="en-US" dirty="0"/>
              <a:t> do |s|</a:t>
            </a:r>
          </a:p>
          <a:p>
            <a:r>
              <a:rPr lang="en-US" dirty="0"/>
              <a:t>  </a:t>
            </a:r>
            <a:r>
              <a:rPr lang="en-US" dirty="0" err="1"/>
              <a:t>s.name</a:t>
            </a:r>
            <a:r>
              <a:rPr lang="en-US" dirty="0"/>
              <a:t> = "</a:t>
            </a:r>
            <a:r>
              <a:rPr lang="en-US" dirty="0" err="1"/>
              <a:t>ohai</a:t>
            </a:r>
            <a:r>
              <a:rPr lang="en-US" dirty="0"/>
              <a:t>"</a:t>
            </a:r>
          </a:p>
          <a:p>
            <a:r>
              <a:rPr lang="en-US" dirty="0"/>
              <a:t>  </a:t>
            </a:r>
            <a:r>
              <a:rPr lang="en-US" dirty="0" err="1"/>
              <a:t>s.version</a:t>
            </a:r>
            <a:r>
              <a:rPr lang="en-US" dirty="0"/>
              <a:t> = </a:t>
            </a:r>
            <a:r>
              <a:rPr lang="en-US" dirty="0" err="1"/>
              <a:t>Ohai</a:t>
            </a:r>
            <a:r>
              <a:rPr lang="en-US" dirty="0"/>
              <a:t>::VERSION</a:t>
            </a:r>
          </a:p>
          <a:p>
            <a:r>
              <a:rPr lang="en-US" dirty="0"/>
              <a:t>  </a:t>
            </a:r>
            <a:r>
              <a:rPr lang="en-US" dirty="0" err="1"/>
              <a:t>s.platform</a:t>
            </a:r>
            <a:r>
              <a:rPr lang="en-US" dirty="0"/>
              <a:t> = Gem::Platform::RUBY</a:t>
            </a:r>
          </a:p>
          <a:p>
            <a:r>
              <a:rPr lang="en-US" dirty="0"/>
              <a:t>  </a:t>
            </a:r>
            <a:r>
              <a:rPr lang="en-US" dirty="0" err="1"/>
              <a:t>s.summary</a:t>
            </a:r>
            <a:r>
              <a:rPr lang="en-US" dirty="0"/>
              <a:t> = "</a:t>
            </a:r>
            <a:r>
              <a:rPr lang="en-US" dirty="0" err="1"/>
              <a:t>Ohai</a:t>
            </a:r>
            <a:r>
              <a:rPr lang="en-US" dirty="0"/>
              <a:t> profiles your system and emits JSON"</a:t>
            </a:r>
          </a:p>
          <a:p>
            <a:r>
              <a:rPr lang="en-US" dirty="0"/>
              <a:t>  </a:t>
            </a:r>
            <a:r>
              <a:rPr lang="en-US" dirty="0" err="1"/>
              <a:t>s.description</a:t>
            </a:r>
            <a:r>
              <a:rPr lang="en-US" dirty="0"/>
              <a:t> = </a:t>
            </a:r>
            <a:r>
              <a:rPr lang="en-US" dirty="0" err="1"/>
              <a:t>s.summary</a:t>
            </a:r>
            <a:endParaRPr lang="en-US" dirty="0"/>
          </a:p>
          <a:p>
            <a:r>
              <a:rPr lang="en-US" dirty="0"/>
              <a:t>  </a:t>
            </a:r>
            <a:r>
              <a:rPr lang="en-US" dirty="0" err="1"/>
              <a:t>s.license</a:t>
            </a:r>
            <a:r>
              <a:rPr lang="en-US" dirty="0"/>
              <a:t> = "Apache-2.0"</a:t>
            </a:r>
          </a:p>
          <a:p>
            <a:r>
              <a:rPr lang="en-US" dirty="0"/>
              <a:t>  </a:t>
            </a:r>
            <a:r>
              <a:rPr lang="en-US" dirty="0" err="1"/>
              <a:t>s.author</a:t>
            </a:r>
            <a:r>
              <a:rPr lang="en-US" dirty="0"/>
              <a:t> = "Adam Jacob"</a:t>
            </a:r>
          </a:p>
          <a:p>
            <a:r>
              <a:rPr lang="en-US" dirty="0"/>
              <a:t>  </a:t>
            </a:r>
            <a:r>
              <a:rPr lang="en-US" dirty="0" err="1"/>
              <a:t>s.email</a:t>
            </a:r>
            <a:r>
              <a:rPr lang="en-US" dirty="0"/>
              <a:t> = "</a:t>
            </a:r>
            <a:r>
              <a:rPr lang="en-US" dirty="0" err="1"/>
              <a:t>adam@chef.io</a:t>
            </a:r>
            <a:r>
              <a:rPr lang="en-US" dirty="0"/>
              <a:t>"</a:t>
            </a:r>
          </a:p>
          <a:p>
            <a:r>
              <a:rPr lang="en-US" dirty="0"/>
              <a:t>  </a:t>
            </a:r>
            <a:r>
              <a:rPr lang="en-US" dirty="0" err="1"/>
              <a:t>s.homepage</a:t>
            </a:r>
            <a:r>
              <a:rPr lang="en-US" dirty="0"/>
              <a:t> = "https://</a:t>
            </a:r>
            <a:r>
              <a:rPr lang="en-US" dirty="0" err="1"/>
              <a:t>docs.chef.io</a:t>
            </a:r>
            <a:r>
              <a:rPr lang="en-US" dirty="0"/>
              <a:t>/</a:t>
            </a:r>
            <a:r>
              <a:rPr lang="en-US" dirty="0" err="1"/>
              <a:t>ohai.html</a:t>
            </a:r>
            <a:r>
              <a:rPr lang="en-US" dirty="0"/>
              <a:t>"</a:t>
            </a:r>
          </a:p>
          <a:p>
            <a:endParaRPr lang="en-US" dirty="0"/>
          </a:p>
          <a:p>
            <a:r>
              <a:rPr lang="en-US" dirty="0"/>
              <a:t>  </a:t>
            </a:r>
            <a:r>
              <a:rPr lang="en-US" dirty="0" err="1"/>
              <a:t>s.required_ruby_version</a:t>
            </a:r>
            <a:r>
              <a:rPr lang="en-US" dirty="0"/>
              <a:t> = "&gt;= 2.1.0</a:t>
            </a:r>
            <a:r>
              <a:rPr lang="en-US" dirty="0" smtClean="0"/>
              <a:t>"</a:t>
            </a:r>
          </a:p>
          <a:p>
            <a:endParaRPr lang="en-US" dirty="0"/>
          </a:p>
          <a:p>
            <a:r>
              <a:rPr lang="en-US" dirty="0"/>
              <a:t>  </a:t>
            </a:r>
            <a:r>
              <a:rPr lang="en-US" dirty="0" err="1"/>
              <a:t>s.add_dependency</a:t>
            </a:r>
            <a:r>
              <a:rPr lang="en-US" dirty="0"/>
              <a:t> "</a:t>
            </a:r>
            <a:r>
              <a:rPr lang="en-US" dirty="0" err="1"/>
              <a:t>systemu</a:t>
            </a:r>
            <a:r>
              <a:rPr lang="en-US" dirty="0"/>
              <a:t>", "~&gt; 2.6.4"</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a:t>
            </a:r>
            <a:r>
              <a:rPr lang="en-US" dirty="0" err="1" smtClean="0"/>
              <a:t>ohai.gemspec</a:t>
            </a:r>
            <a:endParaRPr lang="en-US" dirty="0"/>
          </a:p>
        </p:txBody>
      </p:sp>
    </p:spTree>
    <p:extLst>
      <p:ext uri="{BB962C8B-B14F-4D97-AF65-F5344CB8AC3E}">
        <p14:creationId xmlns:p14="http://schemas.microsoft.com/office/powerpoint/2010/main" val="39995228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pl-PL" b="1" dirty="0" err="1"/>
              <a:t>ohai</a:t>
            </a:r>
            <a:r>
              <a:rPr lang="pl-PL" b="1" dirty="0"/>
              <a:t>/</a:t>
            </a:r>
            <a:r>
              <a:rPr lang="pl-PL" b="1" dirty="0" err="1"/>
              <a:t>lib</a:t>
            </a:r>
            <a:endParaRPr lang="pl-PL" b="1" dirty="0"/>
          </a:p>
          <a:p>
            <a:r>
              <a:rPr lang="pl-PL" b="1" dirty="0"/>
              <a:t>├── </a:t>
            </a:r>
            <a:r>
              <a:rPr lang="pl-PL" b="1" dirty="0" err="1"/>
              <a:t>ohai</a:t>
            </a:r>
            <a:endParaRPr lang="pl-PL" b="1" dirty="0"/>
          </a:p>
          <a:p>
            <a:r>
              <a:rPr lang="pl-PL" b="1" dirty="0"/>
              <a:t>│   ├── </a:t>
            </a:r>
            <a:r>
              <a:rPr lang="pl-PL" b="1" dirty="0" err="1"/>
              <a:t>application.rb</a:t>
            </a:r>
            <a:endParaRPr lang="pl-PL" b="1" dirty="0"/>
          </a:p>
          <a:p>
            <a:r>
              <a:rPr lang="pl-PL" b="1" dirty="0"/>
              <a:t>│   ├── </a:t>
            </a:r>
            <a:r>
              <a:rPr lang="pl-PL" b="1" dirty="0" err="1"/>
              <a:t>common</a:t>
            </a:r>
            <a:endParaRPr lang="pl-PL" b="1" dirty="0"/>
          </a:p>
          <a:p>
            <a:r>
              <a:rPr lang="pl-PL" b="1" dirty="0"/>
              <a:t>│   │   └── </a:t>
            </a:r>
            <a:r>
              <a:rPr lang="pl-PL" b="1" dirty="0" err="1"/>
              <a:t>dmi.rb</a:t>
            </a:r>
            <a:endParaRPr lang="pl-PL" b="1" dirty="0"/>
          </a:p>
          <a:p>
            <a:r>
              <a:rPr lang="pl-PL" b="1" dirty="0"/>
              <a:t>│   ├── </a:t>
            </a:r>
            <a:r>
              <a:rPr lang="pl-PL" b="1" dirty="0" err="1" smtClean="0"/>
              <a:t>config.rb</a:t>
            </a:r>
            <a:endParaRPr lang="pl-PL" b="1" dirty="0"/>
          </a:p>
          <a:p>
            <a:r>
              <a:rPr lang="pl-PL" b="1" dirty="0" smtClean="0"/>
              <a:t>...</a:t>
            </a:r>
            <a:endParaRPr lang="pl-PL" b="1" dirty="0"/>
          </a:p>
          <a:p>
            <a:r>
              <a:rPr lang="pl-PL" b="1" dirty="0"/>
              <a:t>│   └── </a:t>
            </a:r>
            <a:r>
              <a:rPr lang="pl-PL" b="1" dirty="0" err="1"/>
              <a:t>version.rb</a:t>
            </a:r>
            <a:endParaRPr lang="pl-PL" b="1" dirty="0"/>
          </a:p>
          <a:p>
            <a:r>
              <a:rPr lang="pl-PL" b="1" dirty="0"/>
              <a:t>└── </a:t>
            </a:r>
            <a:r>
              <a:rPr lang="pl-PL" b="1" dirty="0" err="1" smtClean="0"/>
              <a:t>ohai.rb</a:t>
            </a:r>
            <a:endParaRPr lang="pl-PL" b="1" dirty="0" smtClean="0"/>
          </a:p>
          <a:p>
            <a:r>
              <a:rPr lang="pl-PL" b="1" dirty="0"/>
              <a:t>19 </a:t>
            </a:r>
            <a:r>
              <a:rPr lang="pl-PL" b="1" dirty="0" err="1"/>
              <a:t>directories</a:t>
            </a:r>
            <a:r>
              <a:rPr lang="pl-PL" b="1" dirty="0"/>
              <a:t>, 161 </a:t>
            </a:r>
            <a:r>
              <a:rPr lang="pl-PL" b="1" dirty="0" err="1"/>
              <a:t>files</a:t>
            </a:r>
            <a:endParaRPr lang="en-US" b="1" dirty="0"/>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r>
              <a:rPr lang="en-US" dirty="0" smtClean="0"/>
              <a:t>/lib</a:t>
            </a:r>
            <a:endParaRPr lang="en-US" dirty="0"/>
          </a:p>
        </p:txBody>
      </p:sp>
      <p:sp>
        <p:nvSpPr>
          <p:cNvPr id="6" name="Content Placeholder 5"/>
          <p:cNvSpPr>
            <a:spLocks noGrp="1"/>
          </p:cNvSpPr>
          <p:nvPr>
            <p:ph sz="quarter" idx="12"/>
          </p:nvPr>
        </p:nvSpPr>
        <p:spPr>
          <a:xfrm>
            <a:off x="1127883" y="654639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lib Directory</a:t>
            </a:r>
            <a:endParaRPr lang="en-US" dirty="0"/>
          </a:p>
        </p:txBody>
      </p:sp>
    </p:spTree>
    <p:extLst>
      <p:ext uri="{BB962C8B-B14F-4D97-AF65-F5344CB8AC3E}">
        <p14:creationId xmlns:p14="http://schemas.microsoft.com/office/powerpoint/2010/main" val="983239128"/>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ohai.rb</a:t>
            </a:r>
            <a:r>
              <a:rPr lang="en-US" dirty="0" smtClean="0"/>
              <a:t> file in the lib Directory</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http://</a:t>
            </a:r>
            <a:r>
              <a:rPr lang="en-US" dirty="0" err="1"/>
              <a:t>www.apache.org</a:t>
            </a:r>
            <a:r>
              <a:rPr lang="en-US" dirty="0"/>
              <a:t>/licenses/LICENSE-2.0</a:t>
            </a:r>
          </a:p>
          <a:p>
            <a:r>
              <a:rPr lang="en-US" dirty="0"/>
              <a:t>#</a:t>
            </a:r>
          </a:p>
          <a:p>
            <a:r>
              <a:rPr lang="en-US" dirty="0"/>
              <a:t># Unless required by applicable law or agreed to in writing, software</a:t>
            </a:r>
          </a:p>
          <a:p>
            <a:r>
              <a:rPr lang="en-US" dirty="0"/>
              <a:t># distributed under the License is distributed on an "AS IS" BASIS,</a:t>
            </a:r>
          </a:p>
          <a:p>
            <a:r>
              <a:rPr lang="en-US" dirty="0"/>
              <a:t># WITHOUT WARRANTIES OR CONDITIONS OF ANY KIND, either express or implied.</a:t>
            </a:r>
          </a:p>
          <a:p>
            <a:r>
              <a:rPr lang="en-US" dirty="0"/>
              <a:t># See the License for the specific language governing permissions and</a:t>
            </a:r>
          </a:p>
          <a:p>
            <a:r>
              <a:rPr lang="en-US" dirty="0"/>
              <a:t># limitations under the License.</a:t>
            </a:r>
          </a:p>
          <a:p>
            <a:r>
              <a:rPr lang="en-US" dirty="0"/>
              <a:t>#</a:t>
            </a:r>
          </a:p>
          <a:p>
            <a:endParaRPr lang="en-US" dirty="0"/>
          </a:p>
          <a:p>
            <a:r>
              <a:rPr lang="en-US" dirty="0"/>
              <a:t>require "</a:t>
            </a:r>
            <a:r>
              <a:rPr lang="en-US" dirty="0" err="1"/>
              <a:t>ohai</a:t>
            </a:r>
            <a:r>
              <a:rPr lang="en-US" dirty="0"/>
              <a:t>/version"</a:t>
            </a:r>
          </a:p>
          <a:p>
            <a:r>
              <a:rPr lang="en-US" dirty="0"/>
              <a:t>require "</a:t>
            </a:r>
            <a:r>
              <a:rPr lang="en-US" dirty="0" err="1"/>
              <a:t>ohai</a:t>
            </a:r>
            <a:r>
              <a:rPr lang="en-US" dirty="0"/>
              <a:t>/</a:t>
            </a:r>
            <a:r>
              <a:rPr lang="en-US" dirty="0" err="1"/>
              <a:t>config</a:t>
            </a:r>
            <a:r>
              <a:rPr lang="en-US" dirty="0"/>
              <a:t>"</a:t>
            </a:r>
          </a:p>
          <a:p>
            <a:r>
              <a:rPr lang="en-US" dirty="0"/>
              <a:t>require "</a:t>
            </a:r>
            <a:r>
              <a:rPr lang="en-US" dirty="0" err="1"/>
              <a:t>ohai</a:t>
            </a:r>
            <a:r>
              <a:rPr lang="en-US" dirty="0"/>
              <a:t>/system"</a:t>
            </a:r>
          </a:p>
          <a:p>
            <a:r>
              <a:rPr lang="en-US" dirty="0"/>
              <a:t>require "</a:t>
            </a:r>
            <a:r>
              <a:rPr lang="en-US" dirty="0" err="1"/>
              <a:t>ohai</a:t>
            </a:r>
            <a:r>
              <a:rPr lang="en-US" dirty="0"/>
              <a:t>/exception"</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ohai.rb</a:t>
            </a:r>
            <a:endParaRPr lang="en-US" dirty="0"/>
          </a:p>
        </p:txBody>
      </p:sp>
    </p:spTree>
    <p:extLst>
      <p:ext uri="{BB962C8B-B14F-4D97-AF65-F5344CB8AC3E}">
        <p14:creationId xmlns:p14="http://schemas.microsoft.com/office/powerpoint/2010/main" val="242527172"/>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err="1"/>
              <a:t>ohai</a:t>
            </a:r>
            <a:r>
              <a:rPr lang="en-US" sz="2000" b="1" dirty="0"/>
              <a:t>/lib/</a:t>
            </a:r>
            <a:r>
              <a:rPr lang="en-US" sz="2000" b="1" dirty="0" err="1"/>
              <a:t>ohai</a:t>
            </a:r>
            <a:r>
              <a:rPr lang="en-US" sz="2000" b="1" dirty="0"/>
              <a:t>/plugins</a:t>
            </a:r>
          </a:p>
          <a:p>
            <a:r>
              <a:rPr lang="en-US" sz="2000" b="1" dirty="0"/>
              <a:t>├── </a:t>
            </a:r>
            <a:r>
              <a:rPr lang="en-US" sz="2000" b="1" dirty="0" err="1"/>
              <a:t>aix</a:t>
            </a:r>
            <a:endParaRPr lang="en-US" sz="2000" b="1" dirty="0"/>
          </a:p>
          <a:p>
            <a:r>
              <a:rPr lang="en-US" sz="2000" b="1" dirty="0"/>
              <a:t>│   ├── </a:t>
            </a:r>
            <a:r>
              <a:rPr lang="en-US" sz="2000" b="1" dirty="0" err="1"/>
              <a:t>cpu.rb</a:t>
            </a:r>
            <a:endParaRPr lang="en-US" sz="2000" b="1" dirty="0"/>
          </a:p>
          <a:p>
            <a:r>
              <a:rPr lang="en-US" sz="2000" b="1" dirty="0"/>
              <a:t>│   ├── </a:t>
            </a:r>
            <a:r>
              <a:rPr lang="en-US" sz="2000" b="1" dirty="0" err="1"/>
              <a:t>filesystem.rb</a:t>
            </a:r>
            <a:endParaRPr lang="en-US" sz="2000" b="1" dirty="0"/>
          </a:p>
          <a:p>
            <a:r>
              <a:rPr lang="en-US" sz="2000" b="1" dirty="0"/>
              <a:t>│   ├── </a:t>
            </a:r>
            <a:r>
              <a:rPr lang="en-US" sz="2000" b="1" dirty="0" err="1"/>
              <a:t>kernel.rb</a:t>
            </a:r>
            <a:endParaRPr lang="en-US" sz="2000" b="1" dirty="0"/>
          </a:p>
          <a:p>
            <a:r>
              <a:rPr lang="en-US" sz="2000" b="1" dirty="0"/>
              <a:t>│   ├── </a:t>
            </a:r>
            <a:r>
              <a:rPr lang="en-US" sz="2000" b="1" dirty="0" err="1"/>
              <a:t>memory.rb</a:t>
            </a:r>
            <a:endParaRPr lang="en-US" sz="2000" b="1" dirty="0"/>
          </a:p>
          <a:p>
            <a:r>
              <a:rPr lang="en-US" sz="2000" b="1" dirty="0"/>
              <a:t>│   ├── </a:t>
            </a:r>
            <a:r>
              <a:rPr lang="en-US" sz="2000" b="1" dirty="0" err="1"/>
              <a:t>network.rb</a:t>
            </a:r>
            <a:endParaRPr lang="en-US" sz="2000" b="1" dirty="0"/>
          </a:p>
          <a:p>
            <a:r>
              <a:rPr lang="en-US" sz="2000" b="1" dirty="0"/>
              <a:t>│   ├── </a:t>
            </a:r>
            <a:r>
              <a:rPr lang="en-US" sz="2000" b="1" dirty="0" err="1"/>
              <a:t>os.rb</a:t>
            </a:r>
            <a:endParaRPr lang="en-US" sz="2000" b="1" dirty="0"/>
          </a:p>
          <a:p>
            <a:r>
              <a:rPr lang="en-US" sz="2000" b="1" dirty="0"/>
              <a:t>│   ├── </a:t>
            </a:r>
            <a:r>
              <a:rPr lang="en-US" sz="2000" b="1" dirty="0" err="1"/>
              <a:t>platform.rb</a:t>
            </a:r>
            <a:endParaRPr lang="en-US" sz="2000" b="1" dirty="0"/>
          </a:p>
          <a:p>
            <a:r>
              <a:rPr lang="en-US" sz="2000" b="1" dirty="0"/>
              <a:t>│   ├── </a:t>
            </a:r>
            <a:r>
              <a:rPr lang="en-US" sz="2000" b="1" dirty="0" err="1"/>
              <a:t>uptime.rb</a:t>
            </a:r>
            <a:endParaRPr lang="en-US" sz="2000" b="1" dirty="0"/>
          </a:p>
          <a:p>
            <a:r>
              <a:rPr lang="en-US" sz="2000" b="1" dirty="0"/>
              <a:t>│   └── </a:t>
            </a:r>
            <a:r>
              <a:rPr lang="en-US" sz="2000" b="1" dirty="0" err="1"/>
              <a:t>virtualization.rb</a:t>
            </a:r>
            <a:endParaRPr lang="en-US" sz="2000" b="1" dirty="0"/>
          </a:p>
          <a:p>
            <a:r>
              <a:rPr lang="en-US" sz="2000" b="1" dirty="0"/>
              <a:t>├── </a:t>
            </a:r>
            <a:r>
              <a:rPr lang="en-US" sz="2000" b="1" dirty="0" err="1" smtClean="0"/>
              <a:t>azure.rb</a:t>
            </a:r>
          </a:p>
          <a:p>
            <a:r>
              <a:rPr lang="en-US" sz="2000" b="1" dirty="0" smtClean="0"/>
              <a:t>├── </a:t>
            </a:r>
            <a:r>
              <a:rPr lang="en-US" sz="2000" b="1" dirty="0" err="1" smtClean="0"/>
              <a:t>bsd</a:t>
            </a:r>
            <a:endParaRPr lang="en-US" sz="2000" b="1" dirty="0" smtClean="0"/>
          </a:p>
          <a:p>
            <a:r>
              <a:rPr lang="en-US" sz="2000" b="1" dirty="0" smtClean="0"/>
              <a:t>│   ├── </a:t>
            </a:r>
            <a:r>
              <a:rPr lang="en-US" sz="2000" b="1" dirty="0" err="1" smtClean="0"/>
              <a:t>filesystem.rb</a:t>
            </a:r>
            <a:endParaRPr lang="en-US" sz="2000" b="1" dirty="0" smtClean="0"/>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r>
              <a:rPr lang="en-US" dirty="0" smtClean="0"/>
              <a:t>/lib/</a:t>
            </a:r>
            <a:r>
              <a:rPr lang="en-US" dirty="0" err="1" smtClean="0"/>
              <a:t>ohai</a:t>
            </a:r>
            <a:r>
              <a:rPr lang="en-US" dirty="0" smtClean="0"/>
              <a:t>/plugins</a:t>
            </a:r>
            <a:endParaRPr lang="en-US" dirty="0"/>
          </a:p>
        </p:txBody>
      </p:sp>
      <p:sp>
        <p:nvSpPr>
          <p:cNvPr id="5" name="Title 4"/>
          <p:cNvSpPr>
            <a:spLocks noGrp="1"/>
          </p:cNvSpPr>
          <p:nvPr>
            <p:ph type="title"/>
          </p:nvPr>
        </p:nvSpPr>
        <p:spPr/>
        <p:txBody>
          <a:bodyPr/>
          <a:lstStyle/>
          <a:p>
            <a:r>
              <a:rPr lang="en-US" dirty="0" smtClean="0"/>
              <a:t>Viewing the plugins directory</a:t>
            </a:r>
            <a:endParaRPr lang="en-US" dirty="0"/>
          </a:p>
        </p:txBody>
      </p:sp>
    </p:spTree>
    <p:extLst>
      <p:ext uri="{BB962C8B-B14F-4D97-AF65-F5344CB8AC3E}">
        <p14:creationId xmlns:p14="http://schemas.microsoft.com/office/powerpoint/2010/main" val="165248273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smtClean="0"/>
              <a:t>Let's take a look at the structure of a plugin.</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q"/>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92947618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Recent Major </a:t>
            </a:r>
            <a:r>
              <a:rPr lang="en-US" dirty="0" err="1" smtClean="0"/>
              <a:t>Ohai</a:t>
            </a:r>
            <a:r>
              <a:rPr lang="en-US" dirty="0" smtClean="0"/>
              <a:t> Releases</a:t>
            </a:r>
            <a:endParaRPr lang="en-US" dirty="0"/>
          </a:p>
        </p:txBody>
      </p:sp>
      <p:sp>
        <p:nvSpPr>
          <p:cNvPr id="3" name="Subtitle 2"/>
          <p:cNvSpPr>
            <a:spLocks noGrp="1"/>
          </p:cNvSpPr>
          <p:nvPr>
            <p:ph type="subTitle" idx="1"/>
          </p:nvPr>
        </p:nvSpPr>
        <p:spPr/>
        <p:txBody>
          <a:bodyPr/>
          <a:lstStyle/>
          <a:p>
            <a:endParaRPr lang="en-US"/>
          </a:p>
        </p:txBody>
      </p:sp>
      <p:sp>
        <p:nvSpPr>
          <p:cNvPr id="4" name="Rectangle 3"/>
          <p:cNvSpPr/>
          <p:nvPr/>
        </p:nvSpPr>
        <p:spPr bwMode="auto">
          <a:xfrm>
            <a:off x="1825625" y="3825875"/>
            <a:ext cx="3873500" cy="387350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6</a:t>
            </a:r>
          </a:p>
        </p:txBody>
      </p:sp>
      <p:sp>
        <p:nvSpPr>
          <p:cNvPr id="5" name="Rectangle 4"/>
          <p:cNvSpPr/>
          <p:nvPr/>
        </p:nvSpPr>
        <p:spPr bwMode="auto">
          <a:xfrm>
            <a:off x="6223000" y="3819525"/>
            <a:ext cx="3873500" cy="3873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7</a:t>
            </a:r>
          </a:p>
        </p:txBody>
      </p:sp>
      <p:sp>
        <p:nvSpPr>
          <p:cNvPr id="6" name="TextBox 5"/>
          <p:cNvSpPr txBox="1"/>
          <p:nvPr/>
        </p:nvSpPr>
        <p:spPr bwMode="white">
          <a:xfrm>
            <a:off x="2032000" y="5222875"/>
            <a:ext cx="3444875" cy="2301875"/>
          </a:xfrm>
          <a:prstGeom prst="rect">
            <a:avLst/>
          </a:prstGeom>
        </p:spPr>
        <p:txBody>
          <a:bodyPr vert="horz" wrap="square" lIns="91440" tIns="91440" rIns="91440" bIns="91440" rtlCol="0" anchor="t">
            <a:noAutofit/>
          </a:bodyPr>
          <a:lstStyle/>
          <a:p>
            <a:pPr>
              <a:lnSpc>
                <a:spcPct val="150000"/>
              </a:lnSpc>
            </a:pPr>
            <a:r>
              <a:rPr lang="en-US" sz="2000" dirty="0" smtClean="0"/>
              <a:t>Released: April 13, 2011</a:t>
            </a:r>
          </a:p>
          <a:p>
            <a:pPr>
              <a:lnSpc>
                <a:spcPct val="150000"/>
              </a:lnSpc>
            </a:pPr>
            <a:r>
              <a:rPr lang="en-US" sz="2000" dirty="0" smtClean="0"/>
              <a:t>Chef Version: 0.10.0 </a:t>
            </a:r>
          </a:p>
          <a:p>
            <a:pPr>
              <a:lnSpc>
                <a:spcPct val="150000"/>
              </a:lnSpc>
            </a:pPr>
            <a:r>
              <a:rPr lang="en-US" sz="2000" b="1" dirty="0" err="1" smtClean="0"/>
              <a:t>docs.chef.io</a:t>
            </a:r>
            <a:r>
              <a:rPr lang="en-US" sz="2000" b="1" dirty="0"/>
              <a:t>/release/ohai-</a:t>
            </a:r>
            <a:r>
              <a:rPr lang="en-US" sz="2000" b="1" dirty="0" smtClean="0"/>
              <a:t>6</a:t>
            </a:r>
          </a:p>
        </p:txBody>
      </p:sp>
      <p:sp>
        <p:nvSpPr>
          <p:cNvPr id="7" name="TextBox 6"/>
          <p:cNvSpPr txBox="1"/>
          <p:nvPr/>
        </p:nvSpPr>
        <p:spPr bwMode="white">
          <a:xfrm>
            <a:off x="6413500" y="5222875"/>
            <a:ext cx="3444875" cy="2295525"/>
          </a:xfrm>
          <a:prstGeom prst="rect">
            <a:avLst/>
          </a:prstGeom>
        </p:spPr>
        <p:txBody>
          <a:bodyPr vert="horz" wrap="square" lIns="91440" tIns="91440" rIns="91440" bIns="91440" rtlCol="0" anchor="t">
            <a:normAutofit/>
          </a:bodyPr>
          <a:lstStyle/>
          <a:p>
            <a:pPr>
              <a:lnSpc>
                <a:spcPct val="150000"/>
              </a:lnSpc>
            </a:pPr>
            <a:r>
              <a:rPr lang="en-US" sz="2000" dirty="0" smtClean="0"/>
              <a:t>Released: April 8, 2014</a:t>
            </a:r>
          </a:p>
          <a:p>
            <a:pPr>
              <a:lnSpc>
                <a:spcPct val="150000"/>
              </a:lnSpc>
            </a:pPr>
            <a:r>
              <a:rPr lang="en-US" sz="2000" dirty="0" smtClean="0"/>
              <a:t>Chef Version: 11.12.0</a:t>
            </a:r>
          </a:p>
          <a:p>
            <a:pPr>
              <a:lnSpc>
                <a:spcPct val="150000"/>
              </a:lnSpc>
            </a:pPr>
            <a:r>
              <a:rPr lang="en-US" sz="2000" b="1" dirty="0" err="1" smtClean="0"/>
              <a:t>docs.chef.io</a:t>
            </a:r>
            <a:r>
              <a:rPr lang="en-US" sz="2000" b="1" dirty="0"/>
              <a:t>/release/ohai-</a:t>
            </a:r>
            <a:r>
              <a:rPr lang="en-US" sz="2000" b="1" dirty="0" smtClean="0"/>
              <a:t>7</a:t>
            </a:r>
          </a:p>
        </p:txBody>
      </p:sp>
      <p:sp>
        <p:nvSpPr>
          <p:cNvPr id="8" name="Rectangle 7"/>
          <p:cNvSpPr/>
          <p:nvPr/>
        </p:nvSpPr>
        <p:spPr bwMode="auto">
          <a:xfrm>
            <a:off x="10645775" y="3813175"/>
            <a:ext cx="3873500" cy="3873500"/>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8</a:t>
            </a:r>
          </a:p>
        </p:txBody>
      </p:sp>
      <p:sp>
        <p:nvSpPr>
          <p:cNvPr id="9" name="TextBox 8"/>
          <p:cNvSpPr txBox="1"/>
          <p:nvPr/>
        </p:nvSpPr>
        <p:spPr bwMode="white">
          <a:xfrm>
            <a:off x="10836275" y="5222875"/>
            <a:ext cx="3444875" cy="2289175"/>
          </a:xfrm>
          <a:prstGeom prst="rect">
            <a:avLst/>
          </a:prstGeom>
        </p:spPr>
        <p:txBody>
          <a:bodyPr vert="horz" wrap="square" lIns="91440" tIns="91440" rIns="91440" bIns="91440" rtlCol="0" anchor="t">
            <a:normAutofit/>
          </a:bodyPr>
          <a:lstStyle/>
          <a:p>
            <a:pPr>
              <a:lnSpc>
                <a:spcPct val="150000"/>
              </a:lnSpc>
            </a:pPr>
            <a:r>
              <a:rPr lang="en-US" sz="2000" dirty="0" smtClean="0"/>
              <a:t>Released: Dec. </a:t>
            </a:r>
            <a:r>
              <a:rPr lang="en-US" sz="2000" dirty="0"/>
              <a:t>4</a:t>
            </a:r>
            <a:r>
              <a:rPr lang="en-US" sz="2000" dirty="0" smtClean="0"/>
              <a:t>, 2014</a:t>
            </a:r>
          </a:p>
          <a:p>
            <a:pPr>
              <a:lnSpc>
                <a:spcPct val="150000"/>
              </a:lnSpc>
            </a:pPr>
            <a:r>
              <a:rPr lang="en-US" sz="2000" dirty="0" smtClean="0"/>
              <a:t>Chef Version: 11.18.0</a:t>
            </a:r>
          </a:p>
          <a:p>
            <a:pPr>
              <a:lnSpc>
                <a:spcPct val="150000"/>
              </a:lnSpc>
            </a:pPr>
            <a:r>
              <a:rPr lang="en-US" sz="2000" b="1" dirty="0" err="1" smtClean="0"/>
              <a:t>docs.chef.io</a:t>
            </a:r>
            <a:r>
              <a:rPr lang="en-US" sz="2000" b="1" dirty="0"/>
              <a:t>/release/ohai</a:t>
            </a:r>
            <a:r>
              <a:rPr lang="en-US" sz="2000" b="1" dirty="0" smtClean="0"/>
              <a:t>-8</a:t>
            </a:r>
          </a:p>
        </p:txBody>
      </p:sp>
    </p:spTree>
    <p:extLst>
      <p:ext uri="{BB962C8B-B14F-4D97-AF65-F5344CB8AC3E}">
        <p14:creationId xmlns:p14="http://schemas.microsoft.com/office/powerpoint/2010/main" val="52306864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b="1" dirty="0" smtClean="0"/>
              <a:t>Define a test to capture our plugin requirements</a:t>
            </a:r>
          </a:p>
          <a:p>
            <a:pPr marL="457200" indent="-457200">
              <a:buFont typeface="Wingdings" charset="2"/>
              <a:buChar char="v"/>
            </a:pPr>
            <a:r>
              <a:rPr lang="en-US" sz="2800" dirty="0" smtClean="0"/>
              <a:t>Build the </a:t>
            </a:r>
            <a:r>
              <a:rPr lang="en-US" sz="2800" dirty="0" err="1" smtClean="0"/>
              <a:t>ohai</a:t>
            </a:r>
            <a:r>
              <a:rPr lang="en-US" sz="2800" dirty="0" smtClean="0"/>
              <a:t> plugin</a:t>
            </a:r>
          </a:p>
          <a:p>
            <a:pPr marL="457200" indent="-457200">
              <a:buFont typeface="Wingdings" charset="2"/>
              <a:buChar char="v"/>
            </a:pPr>
            <a:r>
              <a:rPr lang="en-US" sz="2800" dirty="0" smtClean="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17" y="1561397"/>
            <a:ext cx="9353490" cy="555363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3000" y="3819525"/>
            <a:ext cx="3873500" cy="3873500"/>
          </a:xfrm>
          <a:prstGeom prst="rect">
            <a:avLst/>
          </a:prstGeom>
          <a:solidFill>
            <a:schemeClr val="accent4">
              <a:alpha val="1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7</a:t>
            </a:r>
          </a:p>
        </p:txBody>
      </p:sp>
      <p:sp>
        <p:nvSpPr>
          <p:cNvPr id="6" name="Rectangle 5"/>
          <p:cNvSpPr/>
          <p:nvPr/>
        </p:nvSpPr>
        <p:spPr bwMode="auto">
          <a:xfrm>
            <a:off x="1825625" y="3825875"/>
            <a:ext cx="3873500" cy="3873500"/>
          </a:xfrm>
          <a:prstGeom prst="rect">
            <a:avLst/>
          </a:prstGeom>
          <a:solidFill>
            <a:schemeClr val="accent1">
              <a:alpha val="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6</a:t>
            </a:r>
          </a:p>
        </p:txBody>
      </p:sp>
      <p:sp>
        <p:nvSpPr>
          <p:cNvPr id="8" name="Rectangle 7"/>
          <p:cNvSpPr/>
          <p:nvPr/>
        </p:nvSpPr>
        <p:spPr bwMode="auto">
          <a:xfrm>
            <a:off x="10645775" y="3813175"/>
            <a:ext cx="3873500" cy="3873500"/>
          </a:xfrm>
          <a:prstGeom prst="rect">
            <a:avLst/>
          </a:prstGeom>
          <a:solidFill>
            <a:schemeClr val="accent5">
              <a:alpha val="9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8</a:t>
            </a:r>
          </a:p>
        </p:txBody>
      </p:sp>
      <p:sp>
        <p:nvSpPr>
          <p:cNvPr id="2" name="Title 1"/>
          <p:cNvSpPr>
            <a:spLocks noGrp="1"/>
          </p:cNvSpPr>
          <p:nvPr>
            <p:ph type="ctrTitle"/>
          </p:nvPr>
        </p:nvSpPr>
        <p:spPr/>
        <p:txBody>
          <a:bodyPr>
            <a:normAutofit fontScale="90000"/>
          </a:bodyPr>
          <a:lstStyle/>
          <a:p>
            <a:r>
              <a:rPr lang="en-US" dirty="0" smtClean="0"/>
              <a:t>Focus on </a:t>
            </a:r>
            <a:r>
              <a:rPr lang="en-US" dirty="0" err="1" smtClean="0"/>
              <a:t>Ohai</a:t>
            </a:r>
            <a:r>
              <a:rPr lang="en-US" dirty="0" smtClean="0"/>
              <a:t> 7</a:t>
            </a:r>
            <a:endParaRPr lang="en-US" dirty="0"/>
          </a:p>
        </p:txBody>
      </p:sp>
      <p:sp>
        <p:nvSpPr>
          <p:cNvPr id="3" name="Subtitle 2"/>
          <p:cNvSpPr>
            <a:spLocks noGrp="1"/>
          </p:cNvSpPr>
          <p:nvPr>
            <p:ph type="subTitle" idx="1"/>
          </p:nvPr>
        </p:nvSpPr>
        <p:spPr/>
        <p:txBody>
          <a:bodyPr/>
          <a:lstStyle/>
          <a:p>
            <a:r>
              <a:rPr lang="en-US" dirty="0" err="1" smtClean="0"/>
              <a:t>Ohai</a:t>
            </a:r>
            <a:r>
              <a:rPr lang="en-US" dirty="0" smtClean="0"/>
              <a:t> 7 refined the Domain Specific Language (DSL) created in the previous version of </a:t>
            </a:r>
            <a:r>
              <a:rPr lang="en-US" dirty="0" err="1" smtClean="0"/>
              <a:t>Ohai</a:t>
            </a:r>
            <a:r>
              <a:rPr lang="en-US" dirty="0" smtClean="0"/>
              <a:t>. </a:t>
            </a:r>
            <a:r>
              <a:rPr lang="en-US" dirty="0" err="1" smtClean="0"/>
              <a:t>Ohai</a:t>
            </a:r>
            <a:r>
              <a:rPr lang="en-US" dirty="0" smtClean="0"/>
              <a:t> 8 continues to use the same language.</a:t>
            </a:r>
          </a:p>
        </p:txBody>
      </p:sp>
    </p:spTree>
    <p:extLst>
      <p:ext uri="{BB962C8B-B14F-4D97-AF65-F5344CB8AC3E}">
        <p14:creationId xmlns:p14="http://schemas.microsoft.com/office/powerpoint/2010/main" val="2045809083"/>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Languages Plugin</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(:Languages) do</a:t>
            </a:r>
          </a:p>
          <a:p>
            <a:r>
              <a:rPr lang="en-US" b="1" dirty="0"/>
              <a:t>  provides "languages"</a:t>
            </a:r>
          </a:p>
          <a:p>
            <a:r>
              <a:rPr lang="en-US" b="1" dirty="0"/>
              <a:t>  </a:t>
            </a:r>
            <a:r>
              <a:rPr lang="en-US" b="1" dirty="0" err="1"/>
              <a:t>collect_data</a:t>
            </a:r>
            <a:r>
              <a:rPr lang="en-US" b="1" dirty="0"/>
              <a:t> do</a:t>
            </a:r>
          </a:p>
          <a:p>
            <a:r>
              <a:rPr lang="en-US" b="1" dirty="0"/>
              <a:t>    languages </a:t>
            </a:r>
            <a:r>
              <a:rPr lang="en-US" b="1" dirty="0" err="1"/>
              <a:t>Mash.new</a:t>
            </a:r>
            <a:endParaRPr lang="en-US" b="1" dirty="0"/>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Tree>
    <p:extLst>
      <p:ext uri="{BB962C8B-B14F-4D97-AF65-F5344CB8AC3E}">
        <p14:creationId xmlns:p14="http://schemas.microsoft.com/office/powerpoint/2010/main" val="159132662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1" dirty="0" err="1"/>
              <a:t>Ohai.plugin</a:t>
            </a:r>
            <a:r>
              <a:rPr lang="en-US" b="1" dirty="0"/>
              <a:t>(:Languages) </a:t>
            </a:r>
            <a:r>
              <a:rPr lang="en-US" b="1" dirty="0" smtClean="0"/>
              <a:t>do</a:t>
            </a:r>
          </a:p>
          <a:p>
            <a:r>
              <a:rPr lang="en-US" b="1" dirty="0" smtClean="0"/>
              <a:t>  </a:t>
            </a:r>
            <a:r>
              <a:rPr lang="en-US" b="1" dirty="0"/>
              <a:t>provides "languages</a:t>
            </a:r>
            <a:r>
              <a:rPr lang="en-US" b="1" dirty="0" smtClean="0"/>
              <a:t>"</a:t>
            </a:r>
          </a:p>
          <a:p>
            <a:r>
              <a:rPr lang="en-US" b="1" dirty="0" smtClean="0"/>
              <a:t>  </a:t>
            </a:r>
            <a:r>
              <a:rPr lang="en-US" b="1" dirty="0" err="1"/>
              <a:t>collect_data</a:t>
            </a:r>
            <a:r>
              <a:rPr lang="en-US" b="1" dirty="0"/>
              <a:t> </a:t>
            </a:r>
            <a:r>
              <a:rPr lang="en-US" b="1" dirty="0" smtClean="0"/>
              <a:t>do</a:t>
            </a:r>
          </a:p>
          <a:p>
            <a:r>
              <a:rPr lang="en-US" b="1" dirty="0" smtClean="0"/>
              <a:t>    </a:t>
            </a:r>
            <a:r>
              <a:rPr lang="en-US" b="1" dirty="0"/>
              <a:t>languages </a:t>
            </a:r>
            <a:r>
              <a:rPr lang="en-US" b="1" dirty="0" err="1" smtClean="0"/>
              <a:t>Mash.new</a:t>
            </a:r>
            <a:endParaRPr lang="en-US" b="1" dirty="0" smtClean="0"/>
          </a:p>
          <a:p>
            <a:r>
              <a:rPr lang="en-US" b="1" dirty="0" smtClean="0"/>
              <a:t>  end</a:t>
            </a:r>
          </a:p>
          <a:p>
            <a:r>
              <a:rPr lang="en-US" b="1" dirty="0" smtClean="0"/>
              <a:t>end</a:t>
            </a:r>
            <a:endParaRPr lang="en-US" b="1" dirty="0"/>
          </a:p>
        </p:txBody>
      </p:sp>
      <p:sp>
        <p:nvSpPr>
          <p:cNvPr id="21" name="Right Bracket 20"/>
          <p:cNvSpPr/>
          <p:nvPr/>
        </p:nvSpPr>
        <p:spPr>
          <a:xfrm>
            <a:off x="5486402" y="3226456"/>
            <a:ext cx="593558" cy="151027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Viewing the Languages Plugin</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
        <p:nvSpPr>
          <p:cNvPr id="7" name="TextBox 6"/>
          <p:cNvSpPr txBox="1"/>
          <p:nvPr/>
        </p:nvSpPr>
        <p:spPr bwMode="white">
          <a:xfrm>
            <a:off x="9143999" y="2270125"/>
            <a:ext cx="6191251" cy="1492250"/>
          </a:xfrm>
          <a:prstGeom prst="rect">
            <a:avLst/>
          </a:prstGeom>
          <a:solidFill>
            <a:schemeClr val="accent4"/>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Plugin Name</a:t>
            </a:r>
          </a:p>
          <a:p>
            <a:pPr marL="342900" indent="-342900">
              <a:buFont typeface="Wingdings" charset="2"/>
              <a:buChar char="§"/>
            </a:pPr>
            <a:r>
              <a:rPr lang="en-US" dirty="0" smtClean="0"/>
              <a:t>Ruby Symbol</a:t>
            </a:r>
          </a:p>
          <a:p>
            <a:pPr marL="342900" indent="-342900">
              <a:buFont typeface="Wingdings" charset="2"/>
              <a:buChar char="§"/>
            </a:pPr>
            <a:r>
              <a:rPr lang="en-US" dirty="0" smtClean="0"/>
              <a:t>First Letter Capitalized</a:t>
            </a:r>
          </a:p>
        </p:txBody>
      </p:sp>
      <p:sp>
        <p:nvSpPr>
          <p:cNvPr id="8" name="TextBox 7"/>
          <p:cNvSpPr txBox="1"/>
          <p:nvPr/>
        </p:nvSpPr>
        <p:spPr bwMode="white">
          <a:xfrm>
            <a:off x="9144000" y="4025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Node attributes provided by the plugin</a:t>
            </a:r>
          </a:p>
        </p:txBody>
      </p:sp>
      <p:sp>
        <p:nvSpPr>
          <p:cNvPr id="9" name="TextBox 8"/>
          <p:cNvSpPr txBox="1"/>
          <p:nvPr/>
        </p:nvSpPr>
        <p:spPr bwMode="white">
          <a:xfrm>
            <a:off x="9144000" y="5178425"/>
            <a:ext cx="6191250" cy="1028700"/>
          </a:xfrm>
          <a:prstGeom prst="rect">
            <a:avLst/>
          </a:prstGeom>
          <a:solidFill>
            <a:schemeClr val="accent1"/>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Code executed on all platforms and stored in the provided attribute(s).</a:t>
            </a:r>
          </a:p>
        </p:txBody>
      </p:sp>
      <p:cxnSp>
        <p:nvCxnSpPr>
          <p:cNvPr id="11" name="Straight Connector 10"/>
          <p:cNvCxnSpPr>
            <a:stCxn id="8" idx="1"/>
          </p:cNvCxnSpPr>
          <p:nvPr/>
        </p:nvCxnSpPr>
        <p:spPr>
          <a:xfrm flipH="1" flipV="1">
            <a:off x="6079959" y="2884612"/>
            <a:ext cx="3064041" cy="1565151"/>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a:stCxn id="9" idx="1"/>
            <a:endCxn id="21" idx="2"/>
          </p:cNvCxnSpPr>
          <p:nvPr/>
        </p:nvCxnSpPr>
        <p:spPr>
          <a:xfrm flipH="1" flipV="1">
            <a:off x="6079960" y="3981596"/>
            <a:ext cx="3064040" cy="1711179"/>
          </a:xfrm>
          <a:prstGeom prst="line">
            <a:avLst/>
          </a:prstGeom>
          <a:ln w="63500">
            <a:solidFill>
              <a:schemeClr val="accent1"/>
            </a:solidFill>
            <a:tailEnd type="oval" w="lg" len="lg"/>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7" idx="1"/>
          </p:cNvCxnSpPr>
          <p:nvPr/>
        </p:nvCxnSpPr>
        <p:spPr>
          <a:xfrm flipH="1" flipV="1">
            <a:off x="6079959" y="2401054"/>
            <a:ext cx="3064040" cy="615196"/>
          </a:xfrm>
          <a:prstGeom prst="line">
            <a:avLst/>
          </a:prstGeom>
          <a:ln w="63500">
            <a:solidFill>
              <a:schemeClr val="accent4"/>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5469179"/>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Viewing the Language </a:t>
            </a:r>
            <a:r>
              <a:rPr lang="en-US" dirty="0" smtClean="0"/>
              <a:t>Plugin</a:t>
            </a:r>
            <a:endParaRPr lang="en-US" dirty="0"/>
          </a:p>
        </p:txBody>
      </p:sp>
      <p:sp>
        <p:nvSpPr>
          <p:cNvPr id="3" name="Content Placeholder 2"/>
          <p:cNvSpPr>
            <a:spLocks noGrp="1"/>
          </p:cNvSpPr>
          <p:nvPr>
            <p:ph sz="quarter" idx="10"/>
          </p:nvPr>
        </p:nvSpPr>
        <p:spPr>
          <a:xfrm>
            <a:off x="1121104" y="2113748"/>
            <a:ext cx="14423693" cy="4696628"/>
          </a:xfrm>
        </p:spPr>
        <p:txBody>
          <a:bodyPr/>
          <a:lstStyle/>
          <a:p>
            <a:r>
              <a:rPr lang="en-US" b="1" dirty="0" err="1"/>
              <a:t>Ohai.plugin</a:t>
            </a:r>
            <a:r>
              <a:rPr lang="en-US" b="1" dirty="0"/>
              <a:t>(:Languages) </a:t>
            </a:r>
            <a:r>
              <a:rPr lang="en-US" b="1" dirty="0" smtClean="0"/>
              <a:t>do</a:t>
            </a:r>
          </a:p>
          <a:p>
            <a:r>
              <a:rPr lang="en-US" b="1" dirty="0" smtClean="0"/>
              <a:t>  </a:t>
            </a:r>
            <a:r>
              <a:rPr lang="en-US" b="1" dirty="0"/>
              <a:t>provides "languages</a:t>
            </a:r>
            <a:r>
              <a:rPr lang="en-US" b="1" dirty="0" smtClean="0"/>
              <a:t>"</a:t>
            </a:r>
          </a:p>
          <a:p>
            <a:r>
              <a:rPr lang="en-US" b="1" dirty="0" smtClean="0"/>
              <a:t>  </a:t>
            </a:r>
            <a:r>
              <a:rPr lang="en-US" b="1" dirty="0" err="1"/>
              <a:t>collect_data</a:t>
            </a:r>
            <a:r>
              <a:rPr lang="en-US" b="1" dirty="0"/>
              <a:t> </a:t>
            </a:r>
            <a:r>
              <a:rPr lang="en-US" b="1" dirty="0" smtClean="0"/>
              <a:t>do</a:t>
            </a:r>
          </a:p>
          <a:p>
            <a:r>
              <a:rPr lang="en-US" b="1" dirty="0" smtClean="0"/>
              <a:t>    </a:t>
            </a:r>
            <a:r>
              <a:rPr lang="en-US" b="1" dirty="0"/>
              <a:t>languages </a:t>
            </a:r>
            <a:r>
              <a:rPr lang="en-US" b="1" dirty="0" err="1" smtClean="0"/>
              <a:t>Mash.new</a:t>
            </a:r>
            <a:endParaRPr lang="en-US" b="1" dirty="0" smtClean="0"/>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
        <p:nvSpPr>
          <p:cNvPr id="5" name="TextBox 4"/>
          <p:cNvSpPr txBox="1"/>
          <p:nvPr/>
        </p:nvSpPr>
        <p:spPr bwMode="white">
          <a:xfrm>
            <a:off x="1127126" y="7048500"/>
            <a:ext cx="14414500" cy="920750"/>
          </a:xfrm>
          <a:prstGeom prst="rect">
            <a:avLst/>
          </a:prstGeom>
        </p:spPr>
        <p:txBody>
          <a:bodyPr vert="horz" wrap="square" lIns="91440" tIns="91440" rIns="91440" bIns="91440" rtlCol="0">
            <a:normAutofit/>
          </a:bodyPr>
          <a:lstStyle/>
          <a:p>
            <a:r>
              <a:rPr lang="en-US" dirty="0" smtClean="0"/>
              <a:t>The </a:t>
            </a:r>
            <a:r>
              <a:rPr lang="en-US" dirty="0" smtClean="0">
                <a:solidFill>
                  <a:schemeClr val="accent4"/>
                </a:solidFill>
              </a:rPr>
              <a:t>Languages</a:t>
            </a:r>
            <a:r>
              <a:rPr lang="en-US" dirty="0" smtClean="0"/>
              <a:t> plugin provides the node attribute '</a:t>
            </a:r>
            <a:r>
              <a:rPr lang="en-US" dirty="0" smtClean="0">
                <a:solidFill>
                  <a:schemeClr val="accent5"/>
                </a:solidFill>
              </a:rPr>
              <a:t>languages</a:t>
            </a:r>
            <a:r>
              <a:rPr lang="en-US" dirty="0" smtClean="0"/>
              <a:t>' which is populated, on all platforms, with a </a:t>
            </a:r>
            <a:r>
              <a:rPr lang="en-US" dirty="0" smtClean="0">
                <a:solidFill>
                  <a:srgbClr val="5AB7B2"/>
                </a:solidFill>
              </a:rPr>
              <a:t>Mash</a:t>
            </a:r>
            <a:r>
              <a:rPr lang="en-US" dirty="0" smtClean="0"/>
              <a:t>.</a:t>
            </a:r>
          </a:p>
        </p:txBody>
      </p:sp>
    </p:spTree>
    <p:extLst>
      <p:ext uri="{BB962C8B-B14F-4D97-AF65-F5344CB8AC3E}">
        <p14:creationId xmlns:p14="http://schemas.microsoft.com/office/powerpoint/2010/main" val="421543852"/>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Hash</a:t>
            </a:r>
            <a:endParaRPr lang="en-US" dirty="0"/>
          </a:p>
        </p:txBody>
      </p:sp>
      <p:sp>
        <p:nvSpPr>
          <p:cNvPr id="4" name="TextBox 3"/>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smtClean="0"/>
              <a:t>Using a String as a </a:t>
            </a:r>
            <a:r>
              <a:rPr lang="en-US" b="1" dirty="0"/>
              <a:t>k</a:t>
            </a:r>
            <a:r>
              <a:rPr lang="en-US" b="1" dirty="0" smtClean="0"/>
              <a:t>ey</a:t>
            </a:r>
          </a:p>
        </p:txBody>
      </p:sp>
      <p:sp>
        <p:nvSpPr>
          <p:cNvPr id="5"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solidFill>
                  <a:schemeClr val="bg1"/>
                </a:solidFill>
                <a:latin typeface="Courier New"/>
                <a:cs typeface="Courier New"/>
              </a:rPr>
              <a:t>[1] pry(main)&gt; content = {}</a:t>
            </a:r>
          </a:p>
          <a:p>
            <a:r>
              <a:rPr lang="en-US" sz="2400" b="1" dirty="0">
                <a:solidFill>
                  <a:schemeClr val="bg1"/>
                </a:solidFill>
                <a:latin typeface="Courier New"/>
                <a:cs typeface="Courier New"/>
              </a:rPr>
              <a:t>=&gt; {}</a:t>
            </a:r>
          </a:p>
          <a:p>
            <a:r>
              <a:rPr lang="en-US" sz="2400" b="1" dirty="0">
                <a:solidFill>
                  <a:schemeClr val="bg1"/>
                </a:solidFill>
                <a:latin typeface="Courier New"/>
                <a:cs typeface="Courier New"/>
              </a:rPr>
              <a:t>[2] pry(main)&gt; content[:name] = 'Chef'</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[3] pry(main)&gt; content[:name]</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[4] pry(main)&gt; content['name']</a:t>
            </a:r>
          </a:p>
          <a:p>
            <a:r>
              <a:rPr lang="en-US" sz="2400" b="1" dirty="0">
                <a:solidFill>
                  <a:schemeClr val="bg1"/>
                </a:solidFill>
                <a:latin typeface="Courier New"/>
                <a:cs typeface="Courier New"/>
              </a:rPr>
              <a:t>=&gt; nil</a:t>
            </a:r>
          </a:p>
        </p:txBody>
      </p:sp>
      <p:sp>
        <p:nvSpPr>
          <p:cNvPr id="6" name="TextBox 5"/>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smtClean="0"/>
              <a:t>Using a Symbol as a </a:t>
            </a:r>
            <a:r>
              <a:rPr lang="en-US" b="1" dirty="0"/>
              <a:t>k</a:t>
            </a:r>
            <a:r>
              <a:rPr lang="en-US" b="1" dirty="0" smtClean="0"/>
              <a:t>ey</a:t>
            </a:r>
          </a:p>
        </p:txBody>
      </p:sp>
      <p:sp>
        <p:nvSpPr>
          <p:cNvPr id="8" name="Subtitle 2"/>
          <p:cNvSpPr txBox="1">
            <a:spLocks/>
          </p:cNvSpPr>
          <p:nvPr/>
        </p:nvSpPr>
        <p:spPr bwMode="white">
          <a:xfrm>
            <a:off x="1671638" y="393700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smtClean="0">
                <a:solidFill>
                  <a:schemeClr val="bg1"/>
                </a:solidFill>
                <a:latin typeface="Courier New"/>
                <a:cs typeface="Courier New"/>
              </a:rPr>
              <a:t>[1] pry(main)&gt; content = Hash.new</a:t>
            </a:r>
          </a:p>
          <a:p>
            <a:r>
              <a:rPr lang="en-US" sz="2400" b="1" smtClean="0">
                <a:solidFill>
                  <a:schemeClr val="bg1"/>
                </a:solidFill>
                <a:latin typeface="Courier New"/>
                <a:cs typeface="Courier New"/>
              </a:rPr>
              <a:t>=&gt; {}</a:t>
            </a:r>
          </a:p>
          <a:p>
            <a:r>
              <a:rPr lang="en-US" sz="2400" b="1" smtClean="0">
                <a:solidFill>
                  <a:schemeClr val="bg1"/>
                </a:solidFill>
                <a:latin typeface="Courier New"/>
                <a:cs typeface="Courier New"/>
              </a:rPr>
              <a:t>[2] pry(main)&gt; content['name'] = 'Chef'</a:t>
            </a:r>
          </a:p>
          <a:p>
            <a:r>
              <a:rPr lang="en-US" sz="2400" b="1" smtClean="0">
                <a:solidFill>
                  <a:schemeClr val="bg1"/>
                </a:solidFill>
                <a:latin typeface="Courier New"/>
                <a:cs typeface="Courier New"/>
              </a:rPr>
              <a:t>=&gt; "Chef"</a:t>
            </a:r>
          </a:p>
          <a:p>
            <a:r>
              <a:rPr lang="en-US" sz="2400" b="1" smtClean="0">
                <a:solidFill>
                  <a:schemeClr val="bg1"/>
                </a:solidFill>
                <a:latin typeface="Courier New"/>
                <a:cs typeface="Courier New"/>
              </a:rPr>
              <a:t>[3] pry(main)&gt; content['name']</a:t>
            </a:r>
          </a:p>
          <a:p>
            <a:r>
              <a:rPr lang="en-US" sz="2400" b="1" smtClean="0">
                <a:solidFill>
                  <a:schemeClr val="bg1"/>
                </a:solidFill>
                <a:latin typeface="Courier New"/>
                <a:cs typeface="Courier New"/>
              </a:rPr>
              <a:t>=&gt; "Chef"</a:t>
            </a:r>
          </a:p>
          <a:p>
            <a:r>
              <a:rPr lang="en-US" sz="2400" b="1" smtClean="0">
                <a:solidFill>
                  <a:schemeClr val="bg1"/>
                </a:solidFill>
                <a:latin typeface="Courier New"/>
                <a:cs typeface="Courier New"/>
              </a:rPr>
              <a:t>[4] pry(main)&gt; content[:name]</a:t>
            </a:r>
          </a:p>
          <a:p>
            <a:r>
              <a:rPr lang="en-US" sz="2400" b="1" smtClean="0">
                <a:solidFill>
                  <a:schemeClr val="bg1"/>
                </a:solidFill>
                <a:latin typeface="Courier New"/>
                <a:cs typeface="Courier New"/>
              </a:rPr>
              <a:t>=&gt; nil</a:t>
            </a:r>
            <a:endParaRPr lang="en-US" sz="2400" b="1" dirty="0">
              <a:solidFill>
                <a:schemeClr val="bg1"/>
              </a:solidFill>
              <a:latin typeface="Courier New"/>
              <a:cs typeface="Courier New"/>
            </a:endParaRPr>
          </a:p>
        </p:txBody>
      </p:sp>
    </p:spTree>
    <p:extLst>
      <p:ext uri="{BB962C8B-B14F-4D97-AF65-F5344CB8AC3E}">
        <p14:creationId xmlns:p14="http://schemas.microsoft.com/office/powerpoint/2010/main" val="192721673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Mash</a:t>
            </a:r>
            <a:endParaRPr lang="en-US" dirty="0"/>
          </a:p>
        </p:txBody>
      </p:sp>
      <p:sp>
        <p:nvSpPr>
          <p:cNvPr id="9" name="TextBox 8"/>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smtClean="0"/>
              <a:t>Using a String as a </a:t>
            </a:r>
            <a:r>
              <a:rPr lang="en-US" b="1" dirty="0"/>
              <a:t>k</a:t>
            </a:r>
            <a:r>
              <a:rPr lang="en-US" b="1" dirty="0" smtClean="0"/>
              <a:t>ey</a:t>
            </a:r>
          </a:p>
        </p:txBody>
      </p:sp>
      <p:sp>
        <p:nvSpPr>
          <p:cNvPr id="10"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20000"/>
              </a:lnSpc>
            </a:pPr>
            <a:r>
              <a:rPr lang="en-US" sz="2000" b="1" dirty="0">
                <a:solidFill>
                  <a:schemeClr val="bg1"/>
                </a:solidFill>
                <a:latin typeface="Courier New"/>
                <a:cs typeface="Courier New"/>
              </a:rPr>
              <a:t>[1] pry(main)&gt; require 'chef'</a:t>
            </a:r>
          </a:p>
          <a:p>
            <a:pPr>
              <a:lnSpc>
                <a:spcPct val="120000"/>
              </a:lnSpc>
            </a:pPr>
            <a:r>
              <a:rPr lang="en-US" sz="2000" b="1" dirty="0">
                <a:solidFill>
                  <a:schemeClr val="bg1"/>
                </a:solidFill>
                <a:latin typeface="Courier New"/>
                <a:cs typeface="Courier New"/>
              </a:rPr>
              <a:t>=&gt; true</a:t>
            </a:r>
          </a:p>
          <a:p>
            <a:pPr>
              <a:lnSpc>
                <a:spcPct val="120000"/>
              </a:lnSpc>
            </a:pPr>
            <a:r>
              <a:rPr lang="en-US" sz="2000" b="1" dirty="0">
                <a:solidFill>
                  <a:schemeClr val="bg1"/>
                </a:solidFill>
                <a:latin typeface="Courier New"/>
                <a:cs typeface="Courier New"/>
              </a:rPr>
              <a:t>[2] pry(main)&gt; content = </a:t>
            </a:r>
            <a:r>
              <a:rPr lang="en-US" sz="2000" b="1" dirty="0" err="1">
                <a:solidFill>
                  <a:schemeClr val="bg1"/>
                </a:solidFill>
                <a:latin typeface="Courier New"/>
                <a:cs typeface="Courier New"/>
              </a:rPr>
              <a:t>Mash.new</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a:t>
            </a:r>
          </a:p>
          <a:p>
            <a:pPr>
              <a:lnSpc>
                <a:spcPct val="120000"/>
              </a:lnSpc>
            </a:pPr>
            <a:r>
              <a:rPr lang="en-US" sz="2000" b="1" dirty="0">
                <a:solidFill>
                  <a:schemeClr val="bg1"/>
                </a:solidFill>
                <a:latin typeface="Courier New"/>
                <a:cs typeface="Courier New"/>
              </a:rPr>
              <a:t>[3] pry(main)&gt; content</a:t>
            </a:r>
            <a:r>
              <a:rPr lang="en-US" sz="2000" b="1" dirty="0" smtClean="0">
                <a:solidFill>
                  <a:schemeClr val="bg1"/>
                </a:solidFill>
                <a:latin typeface="Courier New"/>
                <a:cs typeface="Courier New"/>
              </a:rPr>
              <a:t>[:name] </a:t>
            </a:r>
            <a:r>
              <a:rPr lang="en-US" sz="2000" b="1" dirty="0">
                <a:solidFill>
                  <a:schemeClr val="bg1"/>
                </a:solidFill>
                <a:latin typeface="Courier New"/>
                <a:cs typeface="Courier New"/>
              </a:rPr>
              <a:t>= 'Chef'</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[4] pry(main)&gt; content</a:t>
            </a:r>
            <a:r>
              <a:rPr lang="en-US" sz="2000" b="1" dirty="0" smtClean="0">
                <a:solidFill>
                  <a:schemeClr val="bg1"/>
                </a:solidFill>
                <a:latin typeface="Courier New"/>
                <a:cs typeface="Courier New"/>
              </a:rPr>
              <a:t>[:name]</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[5] pry(main)&gt; content</a:t>
            </a:r>
            <a:r>
              <a:rPr lang="en-US" sz="2000" b="1" dirty="0" smtClean="0">
                <a:solidFill>
                  <a:schemeClr val="bg1"/>
                </a:solidFill>
                <a:latin typeface="Courier New"/>
                <a:cs typeface="Courier New"/>
              </a:rPr>
              <a:t>['name']</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"Chef"</a:t>
            </a:r>
          </a:p>
        </p:txBody>
      </p:sp>
      <p:sp>
        <p:nvSpPr>
          <p:cNvPr id="11" name="TextBox 10"/>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smtClean="0"/>
              <a:t>Using a Symbol as a </a:t>
            </a:r>
            <a:r>
              <a:rPr lang="en-US" b="1" dirty="0"/>
              <a:t>k</a:t>
            </a:r>
            <a:r>
              <a:rPr lang="en-US" b="1" dirty="0" smtClean="0"/>
              <a:t>ey</a:t>
            </a:r>
          </a:p>
        </p:txBody>
      </p:sp>
      <p:sp>
        <p:nvSpPr>
          <p:cNvPr id="12" name="Subtitle 2"/>
          <p:cNvSpPr>
            <a:spLocks noGrp="1"/>
          </p:cNvSpPr>
          <p:nvPr>
            <p:ph type="subTitle" idx="1"/>
          </p:nvPr>
        </p:nvSpPr>
        <p:spPr>
          <a:xfrm>
            <a:off x="1671638" y="3937000"/>
            <a:ext cx="6281737" cy="3889375"/>
          </a:xfrm>
          <a:solidFill>
            <a:schemeClr val="tx2"/>
          </a:solidFill>
        </p:spPr>
        <p:txBody>
          <a:bodyPr/>
          <a:lstStyle/>
          <a:p>
            <a:pPr>
              <a:lnSpc>
                <a:spcPct val="120000"/>
              </a:lnSpc>
            </a:pPr>
            <a:r>
              <a:rPr lang="en-US" sz="2000" b="1" dirty="0" smtClean="0">
                <a:solidFill>
                  <a:schemeClr val="bg1"/>
                </a:solidFill>
                <a:latin typeface="Courier New"/>
                <a:cs typeface="Courier New"/>
              </a:rPr>
              <a:t>[1] pry(main)&gt; require 'chef'</a:t>
            </a:r>
          </a:p>
          <a:p>
            <a:pPr>
              <a:lnSpc>
                <a:spcPct val="120000"/>
              </a:lnSpc>
            </a:pPr>
            <a:r>
              <a:rPr lang="en-US" sz="2000" b="1" dirty="0" smtClean="0">
                <a:solidFill>
                  <a:schemeClr val="bg1"/>
                </a:solidFill>
                <a:latin typeface="Courier New"/>
                <a:cs typeface="Courier New"/>
              </a:rPr>
              <a:t>=&gt; true</a:t>
            </a:r>
          </a:p>
          <a:p>
            <a:pPr>
              <a:lnSpc>
                <a:spcPct val="120000"/>
              </a:lnSpc>
            </a:pPr>
            <a:r>
              <a:rPr lang="en-US" sz="2000" b="1" dirty="0" smtClean="0">
                <a:solidFill>
                  <a:schemeClr val="bg1"/>
                </a:solidFill>
                <a:latin typeface="Courier New"/>
                <a:cs typeface="Courier New"/>
              </a:rPr>
              <a:t>[2] pry(main)&gt; content = </a:t>
            </a:r>
            <a:r>
              <a:rPr lang="en-US" sz="2000" b="1" dirty="0" err="1" smtClean="0">
                <a:solidFill>
                  <a:schemeClr val="bg1"/>
                </a:solidFill>
                <a:latin typeface="Courier New"/>
                <a:cs typeface="Courier New"/>
              </a:rPr>
              <a:t>Mash.new</a:t>
            </a:r>
            <a:endParaRPr lang="en-US" sz="2000" b="1" dirty="0" smtClean="0">
              <a:solidFill>
                <a:schemeClr val="bg1"/>
              </a:solidFill>
              <a:latin typeface="Courier New"/>
              <a:cs typeface="Courier New"/>
            </a:endParaRPr>
          </a:p>
          <a:p>
            <a:pPr>
              <a:lnSpc>
                <a:spcPct val="120000"/>
              </a:lnSpc>
            </a:pPr>
            <a:r>
              <a:rPr lang="en-US" sz="2000" b="1" dirty="0" smtClean="0">
                <a:solidFill>
                  <a:schemeClr val="bg1"/>
                </a:solidFill>
                <a:latin typeface="Courier New"/>
                <a:cs typeface="Courier New"/>
              </a:rPr>
              <a:t>=&gt; {}</a:t>
            </a:r>
          </a:p>
          <a:p>
            <a:pPr>
              <a:lnSpc>
                <a:spcPct val="120000"/>
              </a:lnSpc>
            </a:pPr>
            <a:r>
              <a:rPr lang="en-US" sz="2000" b="1" dirty="0" smtClean="0">
                <a:solidFill>
                  <a:schemeClr val="bg1"/>
                </a:solidFill>
                <a:latin typeface="Courier New"/>
                <a:cs typeface="Courier New"/>
              </a:rPr>
              <a:t>[3] pry(main)&gt; content['name'] = 'Chef'</a:t>
            </a:r>
          </a:p>
          <a:p>
            <a:pPr>
              <a:lnSpc>
                <a:spcPct val="120000"/>
              </a:lnSpc>
            </a:pPr>
            <a:r>
              <a:rPr lang="en-US" sz="2000" b="1" dirty="0" smtClean="0">
                <a:solidFill>
                  <a:schemeClr val="bg1"/>
                </a:solidFill>
                <a:latin typeface="Courier New"/>
                <a:cs typeface="Courier New"/>
              </a:rPr>
              <a:t>=&gt; "Chef"</a:t>
            </a:r>
          </a:p>
          <a:p>
            <a:pPr>
              <a:lnSpc>
                <a:spcPct val="120000"/>
              </a:lnSpc>
            </a:pPr>
            <a:r>
              <a:rPr lang="en-US" sz="2000" b="1" dirty="0" smtClean="0">
                <a:solidFill>
                  <a:schemeClr val="bg1"/>
                </a:solidFill>
                <a:latin typeface="Courier New"/>
                <a:cs typeface="Courier New"/>
              </a:rPr>
              <a:t>[4] pry(main)&gt; content['name']</a:t>
            </a:r>
          </a:p>
          <a:p>
            <a:pPr>
              <a:lnSpc>
                <a:spcPct val="120000"/>
              </a:lnSpc>
            </a:pPr>
            <a:r>
              <a:rPr lang="en-US" sz="2000" b="1" dirty="0" smtClean="0">
                <a:solidFill>
                  <a:schemeClr val="bg1"/>
                </a:solidFill>
                <a:latin typeface="Courier New"/>
                <a:cs typeface="Courier New"/>
              </a:rPr>
              <a:t>=&gt; "Chef"</a:t>
            </a:r>
          </a:p>
          <a:p>
            <a:pPr>
              <a:lnSpc>
                <a:spcPct val="120000"/>
              </a:lnSpc>
            </a:pPr>
            <a:r>
              <a:rPr lang="en-US" sz="2000" b="1" dirty="0" smtClean="0">
                <a:solidFill>
                  <a:schemeClr val="bg1"/>
                </a:solidFill>
                <a:latin typeface="Courier New"/>
                <a:cs typeface="Courier New"/>
              </a:rPr>
              <a:t>[5] pry(main)&gt; content[:name]</a:t>
            </a:r>
          </a:p>
          <a:p>
            <a:pPr>
              <a:lnSpc>
                <a:spcPct val="120000"/>
              </a:lnSpc>
            </a:pPr>
            <a:r>
              <a:rPr lang="en-US" sz="2000" b="1" dirty="0" smtClean="0">
                <a:solidFill>
                  <a:schemeClr val="bg1"/>
                </a:solidFill>
                <a:latin typeface="Courier New"/>
                <a:cs typeface="Courier New"/>
              </a:rPr>
              <a:t>=&gt; "Chef"</a:t>
            </a:r>
            <a:endParaRPr lang="en-US" sz="2000" b="1" dirty="0">
              <a:solidFill>
                <a:schemeClr val="bg1"/>
              </a:solidFill>
              <a:latin typeface="Courier New"/>
              <a:cs typeface="Courier New"/>
            </a:endParaRPr>
          </a:p>
        </p:txBody>
      </p:sp>
    </p:spTree>
    <p:extLst>
      <p:ext uri="{BB962C8B-B14F-4D97-AF65-F5344CB8AC3E}">
        <p14:creationId xmlns:p14="http://schemas.microsoft.com/office/powerpoint/2010/main" val="711502095"/>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smtClean="0"/>
              <a:t>Now it is time to look at a more complex plugin.</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ü"/>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794284738"/>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 plugin</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python.rb</a:t>
            </a:r>
            <a:endParaRPr lang="en-US" dirty="0"/>
          </a:p>
        </p:txBody>
      </p:sp>
      <p:sp>
        <p:nvSpPr>
          <p:cNvPr id="8" name="TextBox 7"/>
          <p:cNvSpPr txBox="1"/>
          <p:nvPr/>
        </p:nvSpPr>
        <p:spPr bwMode="white">
          <a:xfrm>
            <a:off x="9144000" y="2374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Node attributes provided by the plugin</a:t>
            </a:r>
          </a:p>
        </p:txBody>
      </p:sp>
      <p:sp>
        <p:nvSpPr>
          <p:cNvPr id="9" name="TextBox 8"/>
          <p:cNvSpPr txBox="1"/>
          <p:nvPr/>
        </p:nvSpPr>
        <p:spPr bwMode="white">
          <a:xfrm>
            <a:off x="9144000" y="3495675"/>
            <a:ext cx="6191250" cy="1028700"/>
          </a:xfrm>
          <a:prstGeom prst="rect">
            <a:avLst/>
          </a:prstGeom>
          <a:solidFill>
            <a:srgbClr val="660066"/>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This plugin depends on the attributes in the Languages </a:t>
            </a:r>
            <a:r>
              <a:rPr lang="en-US" b="1" dirty="0" smtClean="0"/>
              <a:t>plugin to </a:t>
            </a:r>
            <a:r>
              <a:rPr lang="en-US" b="1" dirty="0" smtClean="0"/>
              <a:t>be defined</a:t>
            </a:r>
          </a:p>
        </p:txBody>
      </p:sp>
      <p:cxnSp>
        <p:nvCxnSpPr>
          <p:cNvPr id="10" name="Straight Connector 9"/>
          <p:cNvCxnSpPr>
            <a:stCxn id="8" idx="1"/>
          </p:cNvCxnSpPr>
          <p:nvPr/>
        </p:nvCxnSpPr>
        <p:spPr>
          <a:xfrm flipH="1" flipV="1">
            <a:off x="6368716" y="2646947"/>
            <a:ext cx="2775284" cy="151816"/>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stCxn id="9" idx="1"/>
          </p:cNvCxnSpPr>
          <p:nvPr/>
        </p:nvCxnSpPr>
        <p:spPr>
          <a:xfrm flipH="1" flipV="1">
            <a:off x="4924926" y="3383381"/>
            <a:ext cx="4219074" cy="626644"/>
          </a:xfrm>
          <a:prstGeom prst="line">
            <a:avLst/>
          </a:prstGeom>
          <a:ln w="63500">
            <a:solidFill>
              <a:srgbClr val="660066"/>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9604247"/>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 plugin</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python.rb</a:t>
            </a:r>
            <a:endParaRPr lang="en-US" dirty="0"/>
          </a:p>
        </p:txBody>
      </p:sp>
      <p:sp>
        <p:nvSpPr>
          <p:cNvPr id="7" name="Rectangle 6"/>
          <p:cNvSpPr/>
          <p:nvPr/>
        </p:nvSpPr>
        <p:spPr bwMode="auto">
          <a:xfrm>
            <a:off x="1095375" y="4667250"/>
            <a:ext cx="14446250" cy="4445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0660247"/>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smtClean="0"/>
              <a:t>collect_data for a specific Platform</a:t>
            </a:r>
            <a:endParaRPr lang="en-US" sz="5400" dirty="0"/>
          </a:p>
        </p:txBody>
      </p:sp>
      <p:sp>
        <p:nvSpPr>
          <p:cNvPr id="3" name="Subtitle 2"/>
          <p:cNvSpPr>
            <a:spLocks noGrp="1"/>
          </p:cNvSpPr>
          <p:nvPr>
            <p:ph type="subTitle" idx="1"/>
          </p:nvPr>
        </p:nvSpPr>
        <p:spPr/>
        <p:txBody>
          <a:bodyPr/>
          <a:lstStyle/>
          <a:p>
            <a:r>
              <a:rPr lang="en-US" smtClean="0"/>
              <a:t>Plugins can collect data in different ways across different platforms. When defining a collect_data block if you do not provide any arguments it is assumed the default and all platforms unless you define a collect_data block specific for a platform.</a:t>
            </a:r>
            <a:endParaRPr lang="en-US" dirty="0"/>
          </a:p>
        </p:txBody>
      </p:sp>
    </p:spTree>
    <p:extLst>
      <p:ext uri="{BB962C8B-B14F-4D97-AF65-F5344CB8AC3E}">
        <p14:creationId xmlns:p14="http://schemas.microsoft.com/office/powerpoint/2010/main" val="58710221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a:t>Define a test to capture our plugin requirements</a:t>
            </a:r>
          </a:p>
          <a:p>
            <a:pPr marL="457200" indent="-457200">
              <a:buFont typeface="Wingdings" charset="2"/>
              <a:buChar char="v"/>
            </a:pPr>
            <a:r>
              <a:rPr lang="en-US" sz="2800" b="1" dirty="0"/>
              <a:t>Build the </a:t>
            </a:r>
            <a:r>
              <a:rPr lang="en-US" sz="2800" b="1" dirty="0" err="1"/>
              <a:t>ohai</a:t>
            </a:r>
            <a:r>
              <a:rPr lang="en-US" sz="2800" b="1" dirty="0"/>
              <a:t> plugin</a:t>
            </a:r>
          </a:p>
          <a:p>
            <a:pPr marL="457200" indent="-457200">
              <a:buFont typeface="Wingdings" charset="2"/>
              <a:buChar char="v"/>
            </a:pPr>
            <a:r>
              <a:rPr lang="en-US" sz="2800" dirty="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799" y="1562100"/>
            <a:ext cx="9372363" cy="5564841"/>
          </a:xfrm>
          <a:prstGeom prst="rect">
            <a:avLst/>
          </a:prstGeom>
        </p:spPr>
      </p:pic>
    </p:spTree>
    <p:extLst>
      <p:ext uri="{BB962C8B-B14F-4D97-AF65-F5344CB8AC3E}">
        <p14:creationId xmlns:p14="http://schemas.microsoft.com/office/powerpoint/2010/main" val="62520645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a:t>W</a:t>
            </a:r>
            <a:r>
              <a:rPr lang="en-US" dirty="0" smtClean="0"/>
              <a:t>e know where the plugins are located and what they look like. Now it's time to make one.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ü"/>
            </a:pPr>
            <a:r>
              <a:rPr lang="en-US" dirty="0" smtClean="0"/>
              <a:t>Review the 'language' plugin</a:t>
            </a:r>
          </a:p>
          <a:p>
            <a:pPr marL="342900" indent="-342900">
              <a:buFont typeface="Wingdings" charset="2"/>
              <a:buChar char="ü"/>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88703638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606371981"/>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Define expectations for the </a:t>
            </a:r>
            <a:r>
              <a:rPr lang="en-US" dirty="0" err="1" smtClean="0"/>
              <a:t>Ohai</a:t>
            </a:r>
            <a:r>
              <a:rPr lang="en-US" dirty="0" smtClean="0"/>
              <a:t> plugin</a:t>
            </a:r>
          </a:p>
          <a:p>
            <a:pPr marL="342900" indent="-342900">
              <a:buFont typeface="Wingdings" charset="2"/>
              <a:buChar char="q"/>
            </a:pPr>
            <a:r>
              <a:rPr lang="en-US" dirty="0" smtClean="0"/>
              <a:t>Create the </a:t>
            </a:r>
            <a:r>
              <a:rPr lang="en-US" dirty="0" err="1" smtClean="0"/>
              <a:t>Ohai</a:t>
            </a:r>
            <a:r>
              <a:rPr lang="en-US" dirty="0" smtClean="0"/>
              <a:t> plugin</a:t>
            </a:r>
          </a:p>
        </p:txBody>
      </p:sp>
    </p:spTree>
    <p:extLst>
      <p:ext uri="{BB962C8B-B14F-4D97-AF65-F5344CB8AC3E}">
        <p14:creationId xmlns:p14="http://schemas.microsoft.com/office/powerpoint/2010/main" val="1784728102"/>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Successfully installed chefspec-ohai-0.1.0</a:t>
            </a:r>
          </a:p>
          <a:p>
            <a:r>
              <a:rPr lang="en-US" b="1" dirty="0"/>
              <a:t>1 gem installed</a:t>
            </a:r>
          </a:p>
        </p:txBody>
      </p:sp>
      <p:sp>
        <p:nvSpPr>
          <p:cNvPr id="3" name="Text Placeholder 2"/>
          <p:cNvSpPr>
            <a:spLocks noGrp="1"/>
          </p:cNvSpPr>
          <p:nvPr>
            <p:ph type="body" sz="quarter" idx="11"/>
          </p:nvPr>
        </p:nvSpPr>
        <p:spPr/>
        <p:txBody>
          <a:bodyPr/>
          <a:lstStyle/>
          <a:p>
            <a:r>
              <a:rPr lang="en-US" dirty="0" smtClean="0"/>
              <a:t>&gt; chef gem install </a:t>
            </a:r>
            <a:r>
              <a:rPr lang="en-US" dirty="0" err="1" smtClean="0"/>
              <a:t>chefspec-ohai</a:t>
            </a:r>
            <a:endParaRPr lang="en-US" dirty="0"/>
          </a:p>
        </p:txBody>
      </p:sp>
      <p:sp>
        <p:nvSpPr>
          <p:cNvPr id="5" name="Title 4"/>
          <p:cNvSpPr>
            <a:spLocks noGrp="1"/>
          </p:cNvSpPr>
          <p:nvPr>
            <p:ph type="title"/>
          </p:nvPr>
        </p:nvSpPr>
        <p:spPr/>
        <p:txBody>
          <a:bodyPr/>
          <a:lstStyle/>
          <a:p>
            <a:r>
              <a:rPr lang="en-US" dirty="0" smtClean="0"/>
              <a:t>Installing the </a:t>
            </a:r>
            <a:r>
              <a:rPr lang="en-US" dirty="0" err="1" smtClean="0"/>
              <a:t>chefspec-ohai</a:t>
            </a:r>
            <a:r>
              <a:rPr lang="en-US" dirty="0" smtClean="0"/>
              <a:t> gem</a:t>
            </a:r>
            <a:endParaRPr lang="en-US" dirty="0"/>
          </a:p>
        </p:txBody>
      </p:sp>
    </p:spTree>
    <p:extLst>
      <p:ext uri="{BB962C8B-B14F-4D97-AF65-F5344CB8AC3E}">
        <p14:creationId xmlns:p14="http://schemas.microsoft.com/office/powerpoint/2010/main" val="2021112665"/>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Gem to the Spec Helper</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chefspec</a:t>
            </a:r>
            <a:r>
              <a:rPr lang="en-US" b="1" dirty="0"/>
              <a:t>'</a:t>
            </a:r>
          </a:p>
          <a:p>
            <a:r>
              <a:rPr lang="en-US" b="1" dirty="0"/>
              <a:t>require '</a:t>
            </a:r>
            <a:r>
              <a:rPr lang="en-US" b="1" dirty="0" err="1"/>
              <a:t>chefspec</a:t>
            </a:r>
            <a:r>
              <a:rPr lang="en-US" b="1" dirty="0"/>
              <a:t>/</a:t>
            </a:r>
            <a:r>
              <a:rPr lang="en-US" b="1" dirty="0" err="1"/>
              <a:t>berkshelf</a:t>
            </a:r>
            <a:r>
              <a:rPr lang="en-US" b="1" dirty="0"/>
              <a:t>'</a:t>
            </a:r>
          </a:p>
          <a:p>
            <a:r>
              <a:rPr lang="en-US" b="1" dirty="0"/>
              <a:t>require '</a:t>
            </a:r>
            <a:r>
              <a:rPr lang="en-US" b="1" dirty="0" err="1"/>
              <a:t>chefspec</a:t>
            </a:r>
            <a:r>
              <a:rPr lang="en-US" b="1" dirty="0"/>
              <a:t>/</a:t>
            </a:r>
            <a:r>
              <a:rPr lang="en-US" b="1" dirty="0" err="1"/>
              <a:t>ohai</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/spec/</a:t>
            </a:r>
            <a:r>
              <a:rPr lang="en-US" dirty="0" err="1" smtClean="0"/>
              <a:t>spec_helper.rb</a:t>
            </a:r>
            <a:endParaRPr lang="en-US" dirty="0"/>
          </a:p>
        </p:txBody>
      </p:sp>
      <p:sp>
        <p:nvSpPr>
          <p:cNvPr id="6" name="Text Placeholder 5"/>
          <p:cNvSpPr>
            <a:spLocks noGrp="1"/>
          </p:cNvSpPr>
          <p:nvPr>
            <p:ph type="body" sz="quarter" idx="13"/>
          </p:nvPr>
        </p:nvSpPr>
        <p:spPr>
          <a:xfrm>
            <a:off x="1135042" y="3175107"/>
            <a:ext cx="14404273" cy="626533"/>
          </a:xfrm>
        </p:spPr>
        <p:txBody>
          <a:bodyPr/>
          <a:lstStyle/>
          <a:p>
            <a:endParaRPr lang="en-US" dirty="0"/>
          </a:p>
        </p:txBody>
      </p:sp>
    </p:spTree>
    <p:extLst>
      <p:ext uri="{BB962C8B-B14F-4D97-AF65-F5344CB8AC3E}">
        <p14:creationId xmlns:p14="http://schemas.microsoft.com/office/powerpoint/2010/main" val="2091716056"/>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r>
              <a:rPr lang="en-US" dirty="0" err="1" smtClean="0"/>
              <a:t>httpd</a:t>
            </a:r>
            <a:r>
              <a:rPr lang="en-US" dirty="0" smtClean="0"/>
              <a:t>/spec/unit/plugins</a:t>
            </a:r>
            <a:endParaRPr lang="en-US" dirty="0"/>
          </a:p>
        </p:txBody>
      </p:sp>
      <p:sp>
        <p:nvSpPr>
          <p:cNvPr id="5" name="Title 4"/>
          <p:cNvSpPr>
            <a:spLocks noGrp="1"/>
          </p:cNvSpPr>
          <p:nvPr>
            <p:ph type="title"/>
          </p:nvPr>
        </p:nvSpPr>
        <p:spPr/>
        <p:txBody>
          <a:bodyPr/>
          <a:lstStyle/>
          <a:p>
            <a:r>
              <a:rPr lang="en-US" dirty="0" smtClean="0"/>
              <a:t>Creating a Directory for Plugins Tests</a:t>
            </a:r>
            <a:endParaRPr lang="en-US" dirty="0"/>
          </a:p>
        </p:txBody>
      </p:sp>
    </p:spTree>
    <p:extLst>
      <p:ext uri="{BB962C8B-B14F-4D97-AF65-F5344CB8AC3E}">
        <p14:creationId xmlns:p14="http://schemas.microsoft.com/office/powerpoint/2010/main" val="1164451802"/>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First Expectation for Plugin</a:t>
            </a:r>
            <a:endParaRPr lang="en-US" dirty="0"/>
          </a:p>
        </p:txBody>
      </p:sp>
      <p:sp>
        <p:nvSpPr>
          <p:cNvPr id="3" name="Content Placeholder 2"/>
          <p:cNvSpPr>
            <a:spLocks noGrp="1"/>
          </p:cNvSpPr>
          <p:nvPr>
            <p:ph sz="quarter" idx="10"/>
          </p:nvPr>
        </p:nvSpPr>
        <p:spPr/>
        <p:txBody>
          <a:bodyPr/>
          <a:lstStyle/>
          <a:p>
            <a:r>
              <a:rPr lang="en-US" b="1" dirty="0" smtClean="0"/>
              <a:t>require '</a:t>
            </a:r>
            <a:r>
              <a:rPr lang="en-US" b="1" dirty="0" err="1" smtClean="0"/>
              <a:t>spec_helper</a:t>
            </a:r>
            <a:r>
              <a:rPr lang="en-US" b="1" dirty="0" smtClean="0"/>
              <a:t>'</a:t>
            </a:r>
          </a:p>
          <a:p>
            <a:endParaRPr lang="en-US" b="1" dirty="0"/>
          </a:p>
          <a:p>
            <a:r>
              <a:rPr lang="en-US" b="1" dirty="0" err="1" smtClean="0"/>
              <a:t>describe_ohai_plugin</a:t>
            </a:r>
            <a:r>
              <a:rPr lang="en-US" b="1" dirty="0" smtClean="0"/>
              <a:t> :Apache do</a:t>
            </a:r>
          </a:p>
          <a:p>
            <a:r>
              <a:rPr lang="en-US" b="1" dirty="0" smtClean="0"/>
              <a:t>  let(:</a:t>
            </a:r>
            <a:r>
              <a:rPr lang="en-US" b="1" dirty="0" err="1" smtClean="0"/>
              <a:t>plugin_file</a:t>
            </a:r>
            <a:r>
              <a:rPr lang="en-US" b="1" dirty="0" smtClean="0"/>
              <a:t>) { 'files/default/</a:t>
            </a:r>
            <a:r>
              <a:rPr lang="en-US" b="1" dirty="0" err="1" smtClean="0"/>
              <a:t>httpd_modules.rb</a:t>
            </a:r>
            <a:r>
              <a:rPr lang="en-US" b="1" dirty="0" smtClean="0"/>
              <a:t>' }</a:t>
            </a:r>
          </a:p>
          <a:p>
            <a:endParaRPr lang="en-US" b="1" dirty="0"/>
          </a:p>
          <a:p>
            <a:r>
              <a:rPr lang="en-US" b="1" dirty="0" smtClean="0"/>
              <a:t>  it 'provides apache/modules' do</a:t>
            </a:r>
          </a:p>
          <a:p>
            <a:r>
              <a:rPr lang="en-US" b="1" dirty="0" smtClean="0"/>
              <a:t>    expect(plugin).to </a:t>
            </a:r>
            <a:r>
              <a:rPr lang="en-US" b="1" dirty="0" err="1" smtClean="0"/>
              <a:t>provides_attribute</a:t>
            </a:r>
            <a:r>
              <a:rPr lang="en-US" b="1" dirty="0" smtClean="0"/>
              <a:t>('apache/modules')</a:t>
            </a:r>
            <a:endParaRPr lang="en-US" b="1" dirty="0"/>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/spec/unit/plugins/</a:t>
            </a:r>
            <a:r>
              <a:rPr lang="en-US" dirty="0" err="1" smtClean="0"/>
              <a:t>httpd_modules_spec.rb</a:t>
            </a:r>
            <a:endParaRPr lang="en-US" dirty="0"/>
          </a:p>
        </p:txBody>
      </p:sp>
    </p:spTree>
    <p:extLst>
      <p:ext uri="{BB962C8B-B14F-4D97-AF65-F5344CB8AC3E}">
        <p14:creationId xmlns:p14="http://schemas.microsoft.com/office/powerpoint/2010/main" val="922961103"/>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Apache provides 'apache/modules'</a:t>
            </a:r>
          </a:p>
          <a:p>
            <a:r>
              <a:rPr lang="en-US" b="1" dirty="0"/>
              <a:t>     Failure/Error: let(:</a:t>
            </a:r>
            <a:r>
              <a:rPr lang="en-US" b="1" dirty="0" err="1"/>
              <a:t>plugin_source</a:t>
            </a:r>
            <a:r>
              <a:rPr lang="en-US" b="1" dirty="0"/>
              <a:t>) { </a:t>
            </a:r>
            <a:r>
              <a:rPr lang="en-US" b="1" dirty="0" err="1"/>
              <a:t>File.read</a:t>
            </a:r>
            <a:r>
              <a:rPr lang="en-US" b="1" dirty="0"/>
              <a:t>(</a:t>
            </a:r>
            <a:r>
              <a:rPr lang="en-US" b="1" dirty="0" err="1"/>
              <a:t>plugin_file</a:t>
            </a:r>
            <a:r>
              <a:rPr lang="en-US" b="1" dirty="0"/>
              <a:t>) }</a:t>
            </a:r>
          </a:p>
          <a:p>
            <a:endParaRPr lang="en-US" b="1" dirty="0"/>
          </a:p>
          <a:p>
            <a:r>
              <a:rPr lang="en-US" b="1" dirty="0"/>
              <a:t>     </a:t>
            </a:r>
            <a:r>
              <a:rPr lang="en-US" b="1" dirty="0" err="1"/>
              <a:t>Errno</a:t>
            </a:r>
            <a:r>
              <a:rPr lang="en-US" b="1" dirty="0"/>
              <a:t>::ENOENT:</a:t>
            </a:r>
          </a:p>
          <a:p>
            <a:r>
              <a:rPr lang="en-US" b="1" dirty="0"/>
              <a:t>       No such file or directory @ </a:t>
            </a:r>
            <a:r>
              <a:rPr lang="en-US" b="1" dirty="0" err="1"/>
              <a:t>rb_sysopen</a:t>
            </a:r>
            <a:r>
              <a:rPr lang="en-US" b="1" dirty="0"/>
              <a:t> - files/default/</a:t>
            </a:r>
            <a:r>
              <a:rPr lang="en-US" b="1" dirty="0" err="1"/>
              <a:t>httpd_modules.rb</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4" name="Content Placeholder 3"/>
          <p:cNvSpPr>
            <a:spLocks noGrp="1"/>
          </p:cNvSpPr>
          <p:nvPr>
            <p:ph sz="quarter" idx="12"/>
          </p:nvPr>
        </p:nvSpPr>
        <p:spPr>
          <a:xfrm>
            <a:off x="1127883" y="6546390"/>
            <a:ext cx="14420850" cy="1105360"/>
          </a:xfrm>
        </p:spPr>
        <p:txBody>
          <a:bodyPr/>
          <a:lstStyle/>
          <a:p>
            <a:endParaRPr lang="en-US" dirty="0"/>
          </a:p>
        </p:txBody>
      </p:sp>
      <p:sp>
        <p:nvSpPr>
          <p:cNvPr id="5" name="Title 4"/>
          <p:cNvSpPr>
            <a:spLocks noGrp="1"/>
          </p:cNvSpPr>
          <p:nvPr>
            <p:ph type="title"/>
          </p:nvPr>
        </p:nvSpPr>
        <p:spPr/>
        <p:txBody>
          <a:bodyPr/>
          <a:lstStyle/>
          <a:p>
            <a:r>
              <a:rPr lang="en-US" dirty="0" smtClean="0"/>
              <a:t>Executing the Tests to See Failure</a:t>
            </a:r>
            <a:endParaRPr lang="en-US" dirty="0"/>
          </a:p>
        </p:txBody>
      </p:sp>
    </p:spTree>
    <p:extLst>
      <p:ext uri="{BB962C8B-B14F-4D97-AF65-F5344CB8AC3E}">
        <p14:creationId xmlns:p14="http://schemas.microsoft.com/office/powerpoint/2010/main" val="932875840"/>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a:t>
            </a:r>
            <a:r>
              <a:rPr lang="en-US" dirty="0" err="1" smtClean="0"/>
              <a:t>Ohai</a:t>
            </a:r>
            <a:r>
              <a:rPr lang="en-US" dirty="0" smtClean="0"/>
              <a:t> plugin</a:t>
            </a:r>
          </a:p>
          <a:p>
            <a:pPr marL="342900" indent="-342900">
              <a:buFont typeface="Wingdings" charset="2"/>
              <a:buChar char="q"/>
            </a:pPr>
            <a:r>
              <a:rPr lang="en-US" dirty="0" smtClean="0"/>
              <a:t>Create the </a:t>
            </a:r>
            <a:r>
              <a:rPr lang="en-US" dirty="0" err="1" smtClean="0"/>
              <a:t>Ohai</a:t>
            </a:r>
            <a:r>
              <a:rPr lang="en-US" dirty="0" smtClean="0"/>
              <a:t> plugin</a:t>
            </a:r>
          </a:p>
        </p:txBody>
      </p:sp>
    </p:spTree>
    <p:extLst>
      <p:ext uri="{BB962C8B-B14F-4D97-AF65-F5344CB8AC3E}">
        <p14:creationId xmlns:p14="http://schemas.microsoft.com/office/powerpoint/2010/main" val="66136133"/>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Recipe: </a:t>
            </a:r>
            <a:r>
              <a:rPr lang="en-US" sz="2400" b="1" dirty="0" err="1"/>
              <a:t>code_generator</a:t>
            </a:r>
            <a:r>
              <a:rPr lang="en-US" sz="2400" b="1" dirty="0"/>
              <a:t>::</a:t>
            </a:r>
            <a:r>
              <a:rPr lang="en-US" sz="2400" b="1" dirty="0" err="1"/>
              <a:t>cookbook_file</a:t>
            </a:r>
            <a:endParaRPr lang="en-US" sz="2400" b="1" dirty="0"/>
          </a:p>
          <a:p>
            <a:r>
              <a:rPr lang="en-US" sz="2400" b="1" dirty="0"/>
              <a:t>  * directory[/Users/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err="1"/>
              <a:t>httpd</a:t>
            </a:r>
            <a:r>
              <a:rPr lang="en-US" sz="2400" b="1" dirty="0"/>
              <a:t>/files/default] action create (up to date)</a:t>
            </a:r>
          </a:p>
          <a:p>
            <a:r>
              <a:rPr lang="en-US" sz="2400" b="1" dirty="0"/>
              <a:t>  * template[/Users/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err="1"/>
              <a:t>httpd</a:t>
            </a:r>
            <a:r>
              <a:rPr lang="en-US" sz="2400" b="1" dirty="0"/>
              <a:t>/files/default/</a:t>
            </a:r>
            <a:r>
              <a:rPr lang="en-US" sz="2400" b="1" dirty="0" err="1"/>
              <a:t>httpd_modules.rb</a:t>
            </a:r>
            <a:r>
              <a:rPr lang="en-US" sz="2400" b="1" dirty="0"/>
              <a:t>] action create</a:t>
            </a:r>
          </a:p>
          <a:p>
            <a:r>
              <a:rPr lang="en-US" sz="2400" b="1" dirty="0"/>
              <a:t>    - create new file /Users/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err="1"/>
              <a:t>httpd</a:t>
            </a:r>
            <a:r>
              <a:rPr lang="en-US" sz="2400" b="1" dirty="0"/>
              <a:t>/files/default/</a:t>
            </a:r>
            <a:r>
              <a:rPr lang="en-US" sz="2400" b="1" dirty="0" err="1" smtClean="0"/>
              <a:t>httpd_modules.rb</a:t>
            </a:r>
          </a:p>
          <a:p>
            <a:r>
              <a:rPr lang="en-US" sz="2400" b="1" dirty="0" smtClean="0"/>
              <a:t>    - update content in file /Users/</a:t>
            </a:r>
            <a:r>
              <a:rPr lang="en-US" sz="2400" b="1" dirty="0" err="1" smtClean="0"/>
              <a:t>franklinwebber</a:t>
            </a:r>
            <a:r>
              <a:rPr lang="en-US" sz="2400" b="1" dirty="0" smtClean="0"/>
              <a:t>/training/source/</a:t>
            </a:r>
            <a:r>
              <a:rPr lang="en-US" sz="2400" b="1" dirty="0" err="1" smtClean="0"/>
              <a:t>extending_cookbooks</a:t>
            </a:r>
            <a:r>
              <a:rPr lang="en-US" sz="2400" b="1" dirty="0" smtClean="0"/>
              <a:t>-repo/cookbooks/</a:t>
            </a:r>
            <a:r>
              <a:rPr lang="en-US" sz="2400" b="1" dirty="0" err="1" smtClean="0"/>
              <a:t>httpd</a:t>
            </a:r>
            <a:r>
              <a:rPr lang="en-US" sz="2400" b="1" dirty="0" smtClean="0"/>
              <a:t>/files/default/</a:t>
            </a:r>
            <a:endParaRPr lang="en-US" sz="2400" b="1" dirty="0"/>
          </a:p>
        </p:txBody>
      </p:sp>
      <p:sp>
        <p:nvSpPr>
          <p:cNvPr id="3" name="Text Placeholder 2"/>
          <p:cNvSpPr>
            <a:spLocks noGrp="1"/>
          </p:cNvSpPr>
          <p:nvPr>
            <p:ph type="body" sz="quarter" idx="11"/>
          </p:nvPr>
        </p:nvSpPr>
        <p:spPr/>
        <p:txBody>
          <a:bodyPr/>
          <a:lstStyle/>
          <a:p>
            <a:r>
              <a:rPr lang="en-US" dirty="0" smtClean="0"/>
              <a:t>&gt; chef generate file </a:t>
            </a:r>
            <a:r>
              <a:rPr lang="en-US" dirty="0" err="1" smtClean="0"/>
              <a:t>httpd_modules.rb</a:t>
            </a:r>
            <a:endParaRPr lang="en-US" dirty="0"/>
          </a:p>
        </p:txBody>
      </p:sp>
      <p:sp>
        <p:nvSpPr>
          <p:cNvPr id="5" name="Title 4"/>
          <p:cNvSpPr>
            <a:spLocks noGrp="1"/>
          </p:cNvSpPr>
          <p:nvPr>
            <p:ph type="title"/>
          </p:nvPr>
        </p:nvSpPr>
        <p:spPr/>
        <p:txBody>
          <a:bodyPr/>
          <a:lstStyle/>
          <a:p>
            <a:r>
              <a:rPr lang="en-US" dirty="0" smtClean="0"/>
              <a:t>Creating the Plugin as a Cookbook File</a:t>
            </a:r>
            <a:endParaRPr lang="en-US" dirty="0"/>
          </a:p>
        </p:txBody>
      </p:sp>
    </p:spTree>
    <p:extLst>
      <p:ext uri="{BB962C8B-B14F-4D97-AF65-F5344CB8AC3E}">
        <p14:creationId xmlns:p14="http://schemas.microsoft.com/office/powerpoint/2010/main" val="130094183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a:t>Define a test to capture our plugin requirements</a:t>
            </a:r>
          </a:p>
          <a:p>
            <a:pPr marL="457200" indent="-457200">
              <a:buFont typeface="Wingdings" charset="2"/>
              <a:buChar char="v"/>
            </a:pPr>
            <a:r>
              <a:rPr lang="en-US" sz="2800" dirty="0"/>
              <a:t>Build the </a:t>
            </a:r>
            <a:r>
              <a:rPr lang="en-US" sz="2800" dirty="0" err="1"/>
              <a:t>ohai</a:t>
            </a:r>
            <a:r>
              <a:rPr lang="en-US" sz="2800" dirty="0"/>
              <a:t> plugin</a:t>
            </a:r>
          </a:p>
          <a:p>
            <a:pPr marL="457200" indent="-457200">
              <a:buFont typeface="Wingdings" charset="2"/>
              <a:buChar char="v"/>
            </a:pPr>
            <a:r>
              <a:rPr lang="en-US" sz="2800" b="1" dirty="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800" y="1562100"/>
            <a:ext cx="9353490" cy="5553635"/>
          </a:xfrm>
          <a:prstGeom prst="rect">
            <a:avLst/>
          </a:prstGeom>
        </p:spPr>
      </p:pic>
    </p:spTree>
    <p:extLst>
      <p:ext uri="{BB962C8B-B14F-4D97-AF65-F5344CB8AC3E}">
        <p14:creationId xmlns:p14="http://schemas.microsoft.com/office/powerpoint/2010/main" val="100211468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the Plugin that Provides Values</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 :Apache do</a:t>
            </a:r>
          </a:p>
          <a:p>
            <a:r>
              <a:rPr lang="en-US" b="1" dirty="0"/>
              <a:t>  provides 'apache/modules'</a:t>
            </a:r>
          </a:p>
          <a:p>
            <a:r>
              <a:rPr lang="en-US" b="1" dirty="0"/>
              <a:t>end</a:t>
            </a:r>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/files/default/</a:t>
            </a:r>
            <a:r>
              <a:rPr lang="en-US" dirty="0" err="1" smtClean="0"/>
              <a:t>httpd_modules.rb</a:t>
            </a:r>
            <a:endParaRPr lang="en-US" dirty="0"/>
          </a:p>
        </p:txBody>
      </p:sp>
    </p:spTree>
    <p:extLst>
      <p:ext uri="{BB962C8B-B14F-4D97-AF65-F5344CB8AC3E}">
        <p14:creationId xmlns:p14="http://schemas.microsoft.com/office/powerpoint/2010/main" val="1398360317"/>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r>
              <a:rPr lang="en-US" b="1" dirty="0" smtClean="0"/>
              <a:t>..</a:t>
            </a:r>
            <a:r>
              <a:rPr lang="en-US" b="1" dirty="0"/>
              <a:t>.......</a:t>
            </a:r>
          </a:p>
          <a:p>
            <a:endParaRPr lang="en-US" b="1" dirty="0"/>
          </a:p>
          <a:p>
            <a:r>
              <a:rPr lang="en-US" b="1" dirty="0"/>
              <a:t>Finished in 5.85 seconds (files took 2.74 seconds to load)</a:t>
            </a:r>
          </a:p>
          <a:p>
            <a:r>
              <a:rPr lang="en-US" b="1" dirty="0" smtClean="0"/>
              <a:t>10 </a:t>
            </a:r>
            <a:r>
              <a:rPr lang="en-US" b="1"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180815051"/>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an Expectation for Attribute Value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a:t>require '</a:t>
            </a:r>
            <a:r>
              <a:rPr lang="en-US" b="1" dirty="0" err="1"/>
              <a:t>spec_helper</a:t>
            </a:r>
            <a:r>
              <a:rPr lang="en-US" b="1" dirty="0"/>
              <a:t>'</a:t>
            </a:r>
          </a:p>
          <a:p>
            <a:endParaRPr lang="en-US" b="1" dirty="0"/>
          </a:p>
          <a:p>
            <a:r>
              <a:rPr lang="en-US" b="1" dirty="0" err="1"/>
              <a:t>describe_ohai_plugin</a:t>
            </a:r>
            <a:r>
              <a:rPr lang="en-US" b="1" dirty="0"/>
              <a:t> :Apache do</a:t>
            </a:r>
          </a:p>
          <a:p>
            <a:r>
              <a:rPr lang="en-US" b="1" dirty="0"/>
              <a:t>  let(:</a:t>
            </a:r>
            <a:r>
              <a:rPr lang="en-US" b="1" dirty="0" err="1"/>
              <a:t>plugin_file</a:t>
            </a:r>
            <a:r>
              <a:rPr lang="en-US" b="1" dirty="0"/>
              <a:t>) { 'files/default/</a:t>
            </a:r>
            <a:r>
              <a:rPr lang="en-US" b="1" dirty="0" err="1"/>
              <a:t>httpd_modules.rb</a:t>
            </a:r>
            <a:r>
              <a:rPr lang="en-US" b="1" dirty="0"/>
              <a:t>' }</a:t>
            </a:r>
          </a:p>
          <a:p>
            <a:endParaRPr lang="en-US" b="1" dirty="0"/>
          </a:p>
          <a:p>
            <a:r>
              <a:rPr lang="en-US" b="1" dirty="0"/>
              <a:t>  it 'provides apache/modules' do</a:t>
            </a:r>
          </a:p>
          <a:p>
            <a:r>
              <a:rPr lang="en-US" b="1" dirty="0"/>
              <a:t>    expect(plugin).to </a:t>
            </a:r>
            <a:r>
              <a:rPr lang="en-US" b="1" dirty="0" err="1"/>
              <a:t>provides_attribute</a:t>
            </a:r>
            <a:r>
              <a:rPr lang="en-US" b="1" dirty="0"/>
              <a:t>('apache/modules')</a:t>
            </a:r>
          </a:p>
          <a:p>
            <a:r>
              <a:rPr lang="en-US" b="1" dirty="0"/>
              <a:t>  end</a:t>
            </a:r>
          </a:p>
          <a:p>
            <a:endParaRPr lang="en-US" b="1" dirty="0"/>
          </a:p>
          <a:p>
            <a:r>
              <a:rPr lang="en-US" b="1" dirty="0"/>
              <a:t>  it 'correctly captures output' </a:t>
            </a:r>
            <a:r>
              <a:rPr lang="en-US" b="1" dirty="0" smtClean="0"/>
              <a:t>do</a:t>
            </a:r>
          </a:p>
          <a:p>
            <a:r>
              <a:rPr lang="en-US" b="1" dirty="0" smtClean="0"/>
              <a:t>    allow(plugin).to receive(:</a:t>
            </a:r>
            <a:r>
              <a:rPr lang="en-US" b="1" dirty="0" err="1" smtClean="0"/>
              <a:t>shell_out</a:t>
            </a:r>
            <a:r>
              <a:rPr lang="en-US" b="1" dirty="0" smtClean="0"/>
              <a:t>).with</a:t>
            </a:r>
            <a:r>
              <a:rPr lang="en-US" b="1" dirty="0" smtClean="0"/>
              <a:t>('</a:t>
            </a:r>
            <a:r>
              <a:rPr lang="en-US" b="1" dirty="0" err="1"/>
              <a:t>apachectl</a:t>
            </a:r>
            <a:r>
              <a:rPr lang="en-US" b="1" dirty="0"/>
              <a:t> -t -D DUMP_MODULES</a:t>
            </a:r>
            <a:r>
              <a:rPr lang="en-US" b="1" dirty="0" smtClean="0"/>
              <a:t>').</a:t>
            </a:r>
            <a:r>
              <a:rPr lang="en-US" b="1" dirty="0" err="1" smtClean="0"/>
              <a:t>and_return</a:t>
            </a:r>
            <a:r>
              <a:rPr lang="en-US" b="1" dirty="0" smtClean="0"/>
              <a:t>(double(</a:t>
            </a:r>
            <a:r>
              <a:rPr lang="en-US" b="1" dirty="0" err="1" smtClean="0"/>
              <a:t>stdout</a:t>
            </a:r>
            <a:r>
              <a:rPr lang="en-US" b="1" dirty="0" smtClean="0"/>
              <a:t>: 'OUTPUT'))</a:t>
            </a:r>
          </a:p>
          <a:p>
            <a:r>
              <a:rPr lang="en-US" b="1" dirty="0" smtClean="0"/>
              <a:t>    expect</a:t>
            </a:r>
            <a:r>
              <a:rPr lang="en-US" b="1" dirty="0"/>
              <a:t>(</a:t>
            </a:r>
            <a:r>
              <a:rPr lang="en-US" b="1" dirty="0" err="1"/>
              <a:t>plugin_attribute</a:t>
            </a:r>
            <a:r>
              <a:rPr lang="en-US" b="1" dirty="0"/>
              <a:t>('apache/modules')).to </a:t>
            </a:r>
            <a:r>
              <a:rPr lang="en-US" b="1" dirty="0" err="1" smtClean="0"/>
              <a:t>eq</a:t>
            </a:r>
            <a:r>
              <a:rPr lang="en-US" b="1" dirty="0" smtClean="0"/>
              <a:t>('OUTPUT')</a:t>
            </a:r>
            <a:endParaRPr lang="en-US" b="1" dirty="0"/>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a:t>~/</a:t>
            </a:r>
            <a:r>
              <a:rPr lang="en-US" dirty="0" smtClean="0"/>
              <a:t>cookbooks/</a:t>
            </a:r>
            <a:r>
              <a:rPr lang="en-US" dirty="0" err="1" smtClean="0"/>
              <a:t>httpd</a:t>
            </a:r>
            <a:r>
              <a:rPr lang="en-US" dirty="0" smtClean="0"/>
              <a:t>/spec/unit/plugins/</a:t>
            </a:r>
            <a:r>
              <a:rPr lang="en-US" dirty="0" err="1" smtClean="0"/>
              <a:t>httpd_modules_spec.rb</a:t>
            </a:r>
            <a:endParaRPr lang="en-US" dirty="0"/>
          </a:p>
        </p:txBody>
      </p:sp>
      <p:sp>
        <p:nvSpPr>
          <p:cNvPr id="6" name="Text Placeholder 5"/>
          <p:cNvSpPr>
            <a:spLocks noGrp="1"/>
          </p:cNvSpPr>
          <p:nvPr>
            <p:ph type="body" sz="quarter" idx="13"/>
          </p:nvPr>
        </p:nvSpPr>
        <p:spPr>
          <a:xfrm>
            <a:off x="1135042" y="5699232"/>
            <a:ext cx="14404273" cy="1492143"/>
          </a:xfrm>
        </p:spPr>
        <p:txBody>
          <a:bodyPr/>
          <a:lstStyle/>
          <a:p>
            <a:endParaRPr lang="en-US" dirty="0"/>
          </a:p>
        </p:txBody>
      </p:sp>
    </p:spTree>
    <p:extLst>
      <p:ext uri="{BB962C8B-B14F-4D97-AF65-F5344CB8AC3E}">
        <p14:creationId xmlns:p14="http://schemas.microsoft.com/office/powerpoint/2010/main" val="269201652"/>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Shelling Out to the Operating System!</a:t>
            </a:r>
            <a:endParaRPr lang="en-US" sz="4800" dirty="0"/>
          </a:p>
        </p:txBody>
      </p:sp>
      <p:sp>
        <p:nvSpPr>
          <p:cNvPr id="7" name="Oval 6"/>
          <p:cNvSpPr/>
          <p:nvPr/>
        </p:nvSpPr>
        <p:spPr>
          <a:xfrm>
            <a:off x="2062022" y="3759187"/>
            <a:ext cx="3128962" cy="3128962"/>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t>plugin</a:t>
            </a:r>
            <a:endParaRPr lang="en-US" dirty="0"/>
          </a:p>
        </p:txBody>
      </p:sp>
      <p:sp>
        <p:nvSpPr>
          <p:cNvPr id="8" name="Rectangle 7"/>
          <p:cNvSpPr/>
          <p:nvPr/>
        </p:nvSpPr>
        <p:spPr>
          <a:xfrm>
            <a:off x="3429210" y="6219281"/>
            <a:ext cx="1936376" cy="658906"/>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shell_out</a:t>
            </a:r>
            <a:endParaRPr lang="en-US" dirty="0"/>
          </a:p>
        </p:txBody>
      </p:sp>
      <p:sp>
        <p:nvSpPr>
          <p:cNvPr id="9" name="Rectangle 8"/>
          <p:cNvSpPr/>
          <p:nvPr/>
        </p:nvSpPr>
        <p:spPr>
          <a:xfrm>
            <a:off x="7624481" y="3835292"/>
            <a:ext cx="3025589" cy="3051838"/>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err="1" smtClean="0"/>
              <a:t>Mixlib</a:t>
            </a:r>
            <a:r>
              <a:rPr lang="en-US" dirty="0" smtClean="0"/>
              <a:t>::</a:t>
            </a:r>
            <a:r>
              <a:rPr lang="en-US" dirty="0" err="1" smtClean="0"/>
              <a:t>ShellOut</a:t>
            </a:r>
            <a:endParaRPr lang="en-US" dirty="0"/>
          </a:p>
        </p:txBody>
      </p:sp>
      <p:sp>
        <p:nvSpPr>
          <p:cNvPr id="10" name="Rectangle 9"/>
          <p:cNvSpPr/>
          <p:nvPr/>
        </p:nvSpPr>
        <p:spPr>
          <a:xfrm>
            <a:off x="8713694" y="6204815"/>
            <a:ext cx="1936376" cy="658906"/>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shell_out</a:t>
            </a:r>
            <a:endParaRPr lang="en-US" dirty="0"/>
          </a:p>
        </p:txBody>
      </p:sp>
      <p:sp>
        <p:nvSpPr>
          <p:cNvPr id="11" name="Triangle 10"/>
          <p:cNvSpPr/>
          <p:nvPr/>
        </p:nvSpPr>
        <p:spPr>
          <a:xfrm>
            <a:off x="13527741" y="3759187"/>
            <a:ext cx="1775012" cy="1530183"/>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t>OS</a:t>
            </a:r>
            <a:endParaRPr lang="en-US" dirty="0"/>
          </a:p>
        </p:txBody>
      </p:sp>
      <p:sp>
        <p:nvSpPr>
          <p:cNvPr id="12" name="Triangle 11"/>
          <p:cNvSpPr/>
          <p:nvPr/>
        </p:nvSpPr>
        <p:spPr>
          <a:xfrm>
            <a:off x="13527741" y="4558067"/>
            <a:ext cx="1775012" cy="1530183"/>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t>OS</a:t>
            </a:r>
            <a:endParaRPr lang="en-US" dirty="0"/>
          </a:p>
        </p:txBody>
      </p:sp>
      <p:sp>
        <p:nvSpPr>
          <p:cNvPr id="13" name="Triangle 12"/>
          <p:cNvSpPr/>
          <p:nvPr/>
        </p:nvSpPr>
        <p:spPr>
          <a:xfrm>
            <a:off x="13527741" y="5356947"/>
            <a:ext cx="1775012" cy="1530183"/>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t>OS</a:t>
            </a:r>
            <a:endParaRPr lang="en-US" dirty="0"/>
          </a:p>
        </p:txBody>
      </p:sp>
      <p:cxnSp>
        <p:nvCxnSpPr>
          <p:cNvPr id="16" name="Straight Arrow Connector 15"/>
          <p:cNvCxnSpPr/>
          <p:nvPr/>
        </p:nvCxnSpPr>
        <p:spPr>
          <a:xfrm>
            <a:off x="5486400" y="4558067"/>
            <a:ext cx="1815353"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1057965" y="4535169"/>
            <a:ext cx="1815353"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H="1">
            <a:off x="11026588" y="6088250"/>
            <a:ext cx="1846730"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flipH="1">
            <a:off x="5486400" y="5904474"/>
            <a:ext cx="1846730"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5" name="Oval 24"/>
          <p:cNvSpPr/>
          <p:nvPr/>
        </p:nvSpPr>
        <p:spPr>
          <a:xfrm>
            <a:off x="5993186" y="6088250"/>
            <a:ext cx="739588" cy="739588"/>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err="1" smtClean="0"/>
              <a:t>cmd</a:t>
            </a:r>
            <a:endParaRPr lang="en-US" dirty="0" smtClean="0"/>
          </a:p>
        </p:txBody>
      </p:sp>
    </p:spTree>
    <p:extLst>
      <p:ext uri="{BB962C8B-B14F-4D97-AF65-F5344CB8AC3E}">
        <p14:creationId xmlns:p14="http://schemas.microsoft.com/office/powerpoint/2010/main" val="273659004"/>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Out the </a:t>
            </a:r>
            <a:r>
              <a:rPr lang="en-US" dirty="0" err="1" smtClean="0">
                <a:latin typeface="Inconsolata Medium" charset="0"/>
                <a:ea typeface="Inconsolata Medium" charset="0"/>
                <a:cs typeface="Inconsolata Medium" charset="0"/>
              </a:rPr>
              <a:t>shell_out</a:t>
            </a:r>
            <a:r>
              <a:rPr lang="en-US" dirty="0" smtClean="0"/>
              <a:t>!</a:t>
            </a:r>
            <a:endParaRPr lang="en-US" dirty="0"/>
          </a:p>
        </p:txBody>
      </p:sp>
      <p:sp>
        <p:nvSpPr>
          <p:cNvPr id="7" name="Oval 6"/>
          <p:cNvSpPr/>
          <p:nvPr/>
        </p:nvSpPr>
        <p:spPr>
          <a:xfrm>
            <a:off x="2062022" y="3759187"/>
            <a:ext cx="3128962" cy="3128962"/>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t>plugin</a:t>
            </a:r>
            <a:endParaRPr lang="en-US" dirty="0"/>
          </a:p>
        </p:txBody>
      </p:sp>
      <p:sp>
        <p:nvSpPr>
          <p:cNvPr id="8" name="Rectangle 7"/>
          <p:cNvSpPr/>
          <p:nvPr/>
        </p:nvSpPr>
        <p:spPr>
          <a:xfrm>
            <a:off x="3429210" y="6219281"/>
            <a:ext cx="1936376" cy="658906"/>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shell_out</a:t>
            </a:r>
            <a:endParaRPr lang="en-US" dirty="0"/>
          </a:p>
        </p:txBody>
      </p:sp>
      <p:sp>
        <p:nvSpPr>
          <p:cNvPr id="9" name="Rectangle 8"/>
          <p:cNvSpPr/>
          <p:nvPr/>
        </p:nvSpPr>
        <p:spPr>
          <a:xfrm>
            <a:off x="7637721" y="3542603"/>
            <a:ext cx="3025589" cy="873340"/>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err="1" smtClean="0"/>
              <a:t>Mixlib</a:t>
            </a:r>
            <a:r>
              <a:rPr lang="en-US" dirty="0" smtClean="0"/>
              <a:t>::</a:t>
            </a:r>
            <a:r>
              <a:rPr lang="en-US" dirty="0" err="1" smtClean="0"/>
              <a:t>ShellOut</a:t>
            </a:r>
            <a:endParaRPr lang="en-US" dirty="0"/>
          </a:p>
        </p:txBody>
      </p:sp>
      <p:sp>
        <p:nvSpPr>
          <p:cNvPr id="11" name="Triangle 10"/>
          <p:cNvSpPr/>
          <p:nvPr/>
        </p:nvSpPr>
        <p:spPr>
          <a:xfrm>
            <a:off x="12411635" y="3424211"/>
            <a:ext cx="1223683" cy="1054899"/>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2000" dirty="0" smtClean="0"/>
              <a:t>OS</a:t>
            </a:r>
            <a:endParaRPr lang="en-US" sz="2000" dirty="0"/>
          </a:p>
        </p:txBody>
      </p:sp>
      <p:sp>
        <p:nvSpPr>
          <p:cNvPr id="12" name="Triangle 11"/>
          <p:cNvSpPr/>
          <p:nvPr/>
        </p:nvSpPr>
        <p:spPr>
          <a:xfrm>
            <a:off x="13137776" y="3433068"/>
            <a:ext cx="1223683" cy="1054899"/>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2000" dirty="0" smtClean="0"/>
              <a:t>OS</a:t>
            </a:r>
            <a:endParaRPr lang="en-US" sz="2000" dirty="0"/>
          </a:p>
        </p:txBody>
      </p:sp>
      <p:sp>
        <p:nvSpPr>
          <p:cNvPr id="13" name="Triangle 12"/>
          <p:cNvSpPr/>
          <p:nvPr/>
        </p:nvSpPr>
        <p:spPr>
          <a:xfrm>
            <a:off x="13863917" y="3433068"/>
            <a:ext cx="1223683" cy="1054899"/>
          </a:xfrm>
          <a:prstGeom prst="triangl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2000" dirty="0" smtClean="0"/>
              <a:t>OS</a:t>
            </a:r>
            <a:endParaRPr lang="en-US" sz="2000" dirty="0"/>
          </a:p>
        </p:txBody>
      </p:sp>
      <p:sp>
        <p:nvSpPr>
          <p:cNvPr id="14" name="Rectangle 13"/>
          <p:cNvSpPr/>
          <p:nvPr/>
        </p:nvSpPr>
        <p:spPr>
          <a:xfrm>
            <a:off x="7637721" y="6004847"/>
            <a:ext cx="3025589" cy="873340"/>
          </a:xfrm>
          <a:prstGeom prst="rect">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RSpec Proxy</a:t>
            </a:r>
            <a:endParaRPr lang="en-US" dirty="0"/>
          </a:p>
        </p:txBody>
      </p:sp>
      <p:cxnSp>
        <p:nvCxnSpPr>
          <p:cNvPr id="15" name="Straight Arrow Connector 14"/>
          <p:cNvCxnSpPr/>
          <p:nvPr/>
        </p:nvCxnSpPr>
        <p:spPr>
          <a:xfrm>
            <a:off x="5593977" y="6219281"/>
            <a:ext cx="1815353"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flipH="1">
            <a:off x="5537772" y="6694411"/>
            <a:ext cx="1846730" cy="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17" name="Oval 16"/>
          <p:cNvSpPr/>
          <p:nvPr/>
        </p:nvSpPr>
        <p:spPr>
          <a:xfrm>
            <a:off x="6131859" y="7049513"/>
            <a:ext cx="739588" cy="739588"/>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a:t>
            </a:r>
            <a:endParaRPr lang="en-US" dirty="0" smtClean="0"/>
          </a:p>
        </p:txBody>
      </p:sp>
    </p:spTree>
    <p:extLst>
      <p:ext uri="{BB962C8B-B14F-4D97-AF65-F5344CB8AC3E}">
        <p14:creationId xmlns:p14="http://schemas.microsoft.com/office/powerpoint/2010/main" val="2036815092"/>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Doubles</a:t>
            </a:r>
            <a:endParaRPr lang="en-US" dirty="0"/>
          </a:p>
        </p:txBody>
      </p:sp>
      <p:sp>
        <p:nvSpPr>
          <p:cNvPr id="3" name="Subtitle 2"/>
          <p:cNvSpPr>
            <a:spLocks noGrp="1"/>
          </p:cNvSpPr>
          <p:nvPr>
            <p:ph type="subTitle" idx="1"/>
          </p:nvPr>
        </p:nvSpPr>
        <p:spPr/>
        <p:txBody>
          <a:bodyPr/>
          <a:lstStyle/>
          <a:p>
            <a:r>
              <a:rPr lang="en-US" dirty="0" smtClean="0"/>
              <a:t>Optionally give me a name</a:t>
            </a:r>
          </a:p>
          <a:p>
            <a:endParaRPr lang="en-US" dirty="0"/>
          </a:p>
          <a:p>
            <a:r>
              <a:rPr lang="en-US" dirty="0" smtClean="0"/>
              <a:t>code: double("command")</a:t>
            </a:r>
          </a:p>
          <a:p>
            <a:endParaRPr lang="en-US" dirty="0"/>
          </a:p>
          <a:p>
            <a:r>
              <a:rPr lang="en-US" dirty="0" smtClean="0"/>
              <a:t>output: failed with a name</a:t>
            </a:r>
            <a:endParaRPr lang="en-US" dirty="0"/>
          </a:p>
        </p:txBody>
      </p:sp>
      <p:sp>
        <p:nvSpPr>
          <p:cNvPr id="5" name="Oval 4"/>
          <p:cNvSpPr/>
          <p:nvPr/>
        </p:nvSpPr>
        <p:spPr>
          <a:xfrm>
            <a:off x="773311" y="2334960"/>
            <a:ext cx="739588" cy="739588"/>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a:t>
            </a:r>
            <a:endParaRPr lang="en-US" dirty="0" smtClean="0"/>
          </a:p>
        </p:txBody>
      </p:sp>
      <p:sp>
        <p:nvSpPr>
          <p:cNvPr id="6" name="Oval 5"/>
          <p:cNvSpPr/>
          <p:nvPr/>
        </p:nvSpPr>
        <p:spPr>
          <a:xfrm>
            <a:off x="7059706" y="3074548"/>
            <a:ext cx="2977497" cy="2977497"/>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command</a:t>
            </a:r>
            <a:endParaRPr lang="en-US" dirty="0" smtClean="0"/>
          </a:p>
        </p:txBody>
      </p:sp>
    </p:spTree>
    <p:extLst>
      <p:ext uri="{BB962C8B-B14F-4D97-AF65-F5344CB8AC3E}">
        <p14:creationId xmlns:p14="http://schemas.microsoft.com/office/powerpoint/2010/main" val="1819826943"/>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Doubles with a Name</a:t>
            </a:r>
            <a:endParaRPr lang="en-US" dirty="0"/>
          </a:p>
        </p:txBody>
      </p:sp>
      <p:sp>
        <p:nvSpPr>
          <p:cNvPr id="3" name="Subtitle 2"/>
          <p:cNvSpPr>
            <a:spLocks noGrp="1"/>
          </p:cNvSpPr>
          <p:nvPr>
            <p:ph type="subTitle" idx="1"/>
          </p:nvPr>
        </p:nvSpPr>
        <p:spPr/>
        <p:txBody>
          <a:bodyPr/>
          <a:lstStyle/>
          <a:p>
            <a:r>
              <a:rPr lang="en-US" dirty="0" smtClean="0"/>
              <a:t>Define methods using an unadorned hash of parameters. Key, values is the method name and the result of the method. You can even respond back with other variables or a block of code. But the goal of doubles is not to be fancy or have to worry about dependencies. The goal of doubles is to build the perfect replacement for that very moment. It has to do nothing else but act in a particular way for a particular moment and then </a:t>
            </a:r>
            <a:r>
              <a:rPr lang="en-US" dirty="0" err="1" smtClean="0"/>
              <a:t>dissapear</a:t>
            </a:r>
            <a:r>
              <a:rPr lang="en-US" dirty="0" smtClean="0"/>
              <a:t>. This lets you more easily create the various scenarios necessary to simulate all these various states.</a:t>
            </a:r>
          </a:p>
          <a:p>
            <a:endParaRPr lang="en-US" dirty="0"/>
          </a:p>
          <a:p>
            <a:r>
              <a:rPr lang="en-US" dirty="0" smtClean="0"/>
              <a:t>code: double("command", name: '</a:t>
            </a:r>
            <a:r>
              <a:rPr lang="en-US" dirty="0" err="1" smtClean="0"/>
              <a:t>jamie</a:t>
            </a:r>
            <a:r>
              <a:rPr lang="en-US" dirty="0" smtClean="0"/>
              <a:t>', title: 'Marvelous Human',)</a:t>
            </a:r>
          </a:p>
          <a:p>
            <a:r>
              <a:rPr lang="en-US" dirty="0" smtClean="0"/>
              <a:t>code: show </a:t>
            </a:r>
            <a:r>
              <a:rPr lang="en-US" dirty="0" err="1" smtClean="0"/>
              <a:t>obj.name</a:t>
            </a:r>
            <a:r>
              <a:rPr lang="en-US" dirty="0" smtClean="0"/>
              <a:t> </a:t>
            </a:r>
            <a:r>
              <a:rPr lang="en-US" dirty="0" err="1" smtClean="0"/>
              <a:t>obj.title</a:t>
            </a:r>
            <a:endParaRPr lang="en-US" dirty="0" smtClean="0"/>
          </a:p>
          <a:p>
            <a:endParaRPr lang="en-US" dirty="0"/>
          </a:p>
          <a:p>
            <a:endParaRPr lang="en-US" dirty="0"/>
          </a:p>
        </p:txBody>
      </p:sp>
      <p:sp>
        <p:nvSpPr>
          <p:cNvPr id="5" name="Oval 4"/>
          <p:cNvSpPr/>
          <p:nvPr/>
        </p:nvSpPr>
        <p:spPr>
          <a:xfrm>
            <a:off x="773311" y="2334960"/>
            <a:ext cx="739588" cy="739588"/>
          </a:xfrm>
          <a:prstGeom prst="ellipse">
            <a:avLst/>
          </a:prstGeom>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mtClean="0"/>
              <a:t>?</a:t>
            </a:r>
            <a:endParaRPr lang="en-US" dirty="0" smtClean="0"/>
          </a:p>
        </p:txBody>
      </p:sp>
    </p:spTree>
    <p:extLst>
      <p:ext uri="{BB962C8B-B14F-4D97-AF65-F5344CB8AC3E}">
        <p14:creationId xmlns:p14="http://schemas.microsoft.com/office/powerpoint/2010/main" val="1159468001"/>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r>
              <a:rPr lang="en-US" b="1" dirty="0" smtClean="0"/>
              <a:t>..</a:t>
            </a:r>
            <a:r>
              <a:rPr lang="en-US" b="1" dirty="0"/>
              <a:t>.....</a:t>
            </a:r>
          </a:p>
          <a:p>
            <a:endParaRPr lang="en-US" b="1" dirty="0"/>
          </a:p>
          <a:p>
            <a:r>
              <a:rPr lang="en-US" b="1" dirty="0"/>
              <a:t>Failures:</a:t>
            </a:r>
          </a:p>
          <a:p>
            <a:endParaRPr lang="en-US" b="1" dirty="0"/>
          </a:p>
          <a:p>
            <a:r>
              <a:rPr lang="en-US" b="1" dirty="0"/>
              <a:t>  1) Apache correctly captures output</a:t>
            </a:r>
          </a:p>
          <a:p>
            <a:r>
              <a:rPr lang="en-US" b="1" dirty="0"/>
              <a:t>     Failure/Error: expect(</a:t>
            </a:r>
            <a:r>
              <a:rPr lang="en-US" b="1" dirty="0" err="1"/>
              <a:t>plugin_attribute</a:t>
            </a:r>
            <a:r>
              <a:rPr lang="en-US" b="1" dirty="0"/>
              <a:t>('apache/modules')).to </a:t>
            </a:r>
            <a:r>
              <a:rPr lang="en-US" b="1" dirty="0" err="1"/>
              <a:t>eq</a:t>
            </a:r>
            <a:r>
              <a:rPr lang="en-US" b="1" dirty="0"/>
              <a:t>("OUTPUT")</a:t>
            </a:r>
          </a:p>
          <a:p>
            <a:endParaRPr lang="en-US" b="1" dirty="0"/>
          </a:p>
          <a:p>
            <a:r>
              <a:rPr lang="en-US" b="1" dirty="0"/>
              <a:t>     </a:t>
            </a:r>
            <a:r>
              <a:rPr lang="en-US" b="1" dirty="0" err="1"/>
              <a:t>NoMethodError</a:t>
            </a:r>
            <a:r>
              <a:rPr lang="en-US" b="1" dirty="0"/>
              <a:t>:</a:t>
            </a:r>
          </a:p>
          <a:p>
            <a:r>
              <a:rPr lang="en-US" b="1" dirty="0"/>
              <a:t>       undefined method `[]' for </a:t>
            </a:r>
            <a:r>
              <a:rPr lang="en-US" b="1" dirty="0" err="1"/>
              <a:t>nil:NilClass</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4" name="Content Placeholder 3"/>
          <p:cNvSpPr>
            <a:spLocks noGrp="1"/>
          </p:cNvSpPr>
          <p:nvPr>
            <p:ph sz="quarter" idx="12"/>
          </p:nvPr>
        </p:nvSpPr>
        <p:spPr>
          <a:xfrm>
            <a:off x="1127883" y="6419390"/>
            <a:ext cx="14420850" cy="1248235"/>
          </a:xfrm>
        </p:spPr>
        <p:txBody>
          <a:bodyPr/>
          <a:lstStyle/>
          <a:p>
            <a:endParaRPr lang="en-US" dirty="0"/>
          </a:p>
        </p:txBody>
      </p:sp>
      <p:sp>
        <p:nvSpPr>
          <p:cNvPr id="5" name="Title 4"/>
          <p:cNvSpPr>
            <a:spLocks noGrp="1"/>
          </p:cNvSpPr>
          <p:nvPr>
            <p:ph type="title"/>
          </p:nvPr>
        </p:nvSpPr>
        <p:spPr/>
        <p:txBody>
          <a:bodyPr/>
          <a:lstStyle/>
          <a:p>
            <a:r>
              <a:rPr lang="en-US" dirty="0" smtClean="0"/>
              <a:t>Executing the Tests to See Failure</a:t>
            </a:r>
            <a:endParaRPr lang="en-US" dirty="0"/>
          </a:p>
        </p:txBody>
      </p:sp>
    </p:spTree>
    <p:extLst>
      <p:ext uri="{BB962C8B-B14F-4D97-AF65-F5344CB8AC3E}">
        <p14:creationId xmlns:p14="http://schemas.microsoft.com/office/powerpoint/2010/main" val="1871604582"/>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the Apache Modules Content</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 :Apache do</a:t>
            </a:r>
          </a:p>
          <a:p>
            <a:r>
              <a:rPr lang="en-US" b="1" dirty="0"/>
              <a:t>  provides 'apache/modules'</a:t>
            </a:r>
          </a:p>
          <a:p>
            <a:endParaRPr lang="en-US" b="1" dirty="0"/>
          </a:p>
          <a:p>
            <a:r>
              <a:rPr lang="en-US" b="1" dirty="0"/>
              <a:t>  </a:t>
            </a:r>
            <a:r>
              <a:rPr lang="en-US" b="1" dirty="0" err="1"/>
              <a:t>collect_data</a:t>
            </a:r>
            <a:r>
              <a:rPr lang="en-US" b="1" dirty="0"/>
              <a:t> :default do</a:t>
            </a:r>
          </a:p>
          <a:p>
            <a:r>
              <a:rPr lang="en-US" b="1" dirty="0" smtClean="0"/>
              <a:t>    apache(</a:t>
            </a:r>
            <a:r>
              <a:rPr lang="en-US" b="1" dirty="0" err="1" smtClean="0"/>
              <a:t>Mash.new</a:t>
            </a:r>
            <a:r>
              <a:rPr lang="en-US" b="1" dirty="0" smtClean="0"/>
              <a:t>)</a:t>
            </a:r>
            <a:endParaRPr lang="en-US" b="1" dirty="0"/>
          </a:p>
          <a:p>
            <a:r>
              <a:rPr lang="en-US" b="1" dirty="0"/>
              <a:t>    </a:t>
            </a:r>
            <a:r>
              <a:rPr lang="en-US" b="1" dirty="0" err="1"/>
              <a:t>modules_cmd</a:t>
            </a:r>
            <a:r>
              <a:rPr lang="en-US" b="1" dirty="0"/>
              <a:t> = </a:t>
            </a:r>
            <a:r>
              <a:rPr lang="en-US" b="1" dirty="0" err="1"/>
              <a:t>shell_out</a:t>
            </a:r>
            <a:r>
              <a:rPr lang="en-US" b="1" dirty="0"/>
              <a:t>('</a:t>
            </a:r>
            <a:r>
              <a:rPr lang="en-US" b="1" dirty="0" err="1"/>
              <a:t>apachectl</a:t>
            </a:r>
            <a:r>
              <a:rPr lang="en-US" b="1" dirty="0"/>
              <a:t> -t -D DUMP_MODULES')</a:t>
            </a:r>
          </a:p>
          <a:p>
            <a:r>
              <a:rPr lang="en-US" b="1" dirty="0"/>
              <a:t>    apache[:modules] = </a:t>
            </a:r>
            <a:r>
              <a:rPr lang="en-US" b="1" dirty="0" err="1"/>
              <a:t>modules_cmd.stdout</a:t>
            </a:r>
            <a:endParaRPr lang="en-US" b="1" dirty="0"/>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/files/default/</a:t>
            </a:r>
            <a:r>
              <a:rPr lang="en-US" dirty="0" err="1" smtClean="0"/>
              <a:t>httpd_modules.rb</a:t>
            </a:r>
            <a:endParaRPr lang="en-US" dirty="0"/>
          </a:p>
        </p:txBody>
      </p:sp>
      <p:sp>
        <p:nvSpPr>
          <p:cNvPr id="6" name="Text Placeholder 5"/>
          <p:cNvSpPr>
            <a:spLocks noGrp="1"/>
          </p:cNvSpPr>
          <p:nvPr>
            <p:ph type="body" sz="quarter" idx="13"/>
          </p:nvPr>
        </p:nvSpPr>
        <p:spPr>
          <a:xfrm>
            <a:off x="1135042" y="3635375"/>
            <a:ext cx="14404273" cy="2793999"/>
          </a:xfrm>
        </p:spPr>
        <p:txBody>
          <a:bodyPr/>
          <a:lstStyle/>
          <a:p>
            <a:endParaRPr lang="en-US" dirty="0"/>
          </a:p>
        </p:txBody>
      </p:sp>
    </p:spTree>
    <p:extLst>
      <p:ext uri="{BB962C8B-B14F-4D97-AF65-F5344CB8AC3E}">
        <p14:creationId xmlns:p14="http://schemas.microsoft.com/office/powerpoint/2010/main" val="1865232065"/>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.[2016-10-05T17:00:43-05:00] WARN: Plugin Definition Error: &lt;files/default&gt;: </a:t>
            </a:r>
            <a:r>
              <a:rPr lang="en-US" b="1" dirty="0" err="1"/>
              <a:t>collect_data</a:t>
            </a:r>
            <a:r>
              <a:rPr lang="en-US" b="1" dirty="0"/>
              <a:t> already defined on platform default</a:t>
            </a:r>
          </a:p>
          <a:p>
            <a:r>
              <a:rPr lang="en-US" b="1" dirty="0"/>
              <a:t>....</a:t>
            </a:r>
            <a:r>
              <a:rPr lang="en-US" b="1" dirty="0" smtClean="0"/>
              <a:t>..</a:t>
            </a:r>
            <a:r>
              <a:rPr lang="en-US" b="1" dirty="0"/>
              <a:t>....</a:t>
            </a:r>
          </a:p>
          <a:p>
            <a:endParaRPr lang="en-US" b="1" dirty="0"/>
          </a:p>
          <a:p>
            <a:r>
              <a:rPr lang="en-US" b="1" dirty="0"/>
              <a:t>Finished in 5.84 seconds (files took 3.01 seconds to load)</a:t>
            </a:r>
          </a:p>
          <a:p>
            <a:r>
              <a:rPr lang="en-US" b="1" dirty="0" smtClean="0"/>
              <a:t>11 </a:t>
            </a:r>
            <a:r>
              <a:rPr lang="en-US" b="1"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213652119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09600" y="2539001"/>
            <a:ext cx="8387347" cy="5569575"/>
          </a:xfrm>
        </p:spPr>
        <p:txBody>
          <a:bodyPr/>
          <a:lstStyle/>
          <a:p>
            <a:pPr marL="457200" indent="-457200">
              <a:buFont typeface="Wingdings" charset="2"/>
              <a:buChar char="v"/>
            </a:pPr>
            <a:r>
              <a:rPr lang="en-US" b="1" dirty="0" smtClean="0">
                <a:ea typeface="Courier" charset="0"/>
                <a:cs typeface="Courier" charset="0"/>
              </a:rPr>
              <a:t>Introduction (5 minutes)</a:t>
            </a:r>
          </a:p>
          <a:p>
            <a:pPr marL="457200" indent="-457200">
              <a:buFont typeface="Wingdings" charset="2"/>
              <a:buChar char="v"/>
            </a:pPr>
            <a:r>
              <a:rPr lang="en-US" b="1" dirty="0" smtClean="0">
                <a:ea typeface="Courier" charset="0"/>
                <a:cs typeface="Courier" charset="0"/>
              </a:rPr>
              <a:t>Build and Test </a:t>
            </a:r>
            <a:r>
              <a:rPr lang="en-US" b="1" dirty="0" err="1" smtClean="0">
                <a:ea typeface="Courier" charset="0"/>
                <a:cs typeface="Courier" charset="0"/>
              </a:rPr>
              <a:t>Ohai</a:t>
            </a:r>
            <a:r>
              <a:rPr lang="en-US" b="1" dirty="0" smtClean="0">
                <a:ea typeface="Courier" charset="0"/>
                <a:cs typeface="Courier" charset="0"/>
              </a:rPr>
              <a:t> Plugin (40 minutes)</a:t>
            </a:r>
          </a:p>
          <a:p>
            <a:pPr marL="457200" indent="-457200">
              <a:buFont typeface="Wingdings" charset="2"/>
              <a:buChar char="v"/>
            </a:pPr>
            <a:r>
              <a:rPr lang="en-US" b="1" dirty="0">
                <a:ea typeface="Courier" charset="0"/>
                <a:cs typeface="Courier" charset="0"/>
              </a:rPr>
              <a:t>Q</a:t>
            </a:r>
            <a:r>
              <a:rPr lang="en-US" b="1" dirty="0" smtClean="0">
                <a:ea typeface="Courier" charset="0"/>
                <a:cs typeface="Courier" charset="0"/>
              </a:rPr>
              <a:t>uestions (12 minutes)</a:t>
            </a:r>
            <a:endParaRPr lang="en-US" b="1" dirty="0">
              <a:ea typeface="Courier" charset="0"/>
              <a:cs typeface="Courier" charset="0"/>
            </a:endParaRPr>
          </a:p>
          <a:p>
            <a:pPr marL="457200" indent="-457200">
              <a:buFont typeface="Wingdings" charset="2"/>
              <a:buChar char="v"/>
            </a:pPr>
            <a:r>
              <a:rPr lang="en-US" b="1" dirty="0" smtClean="0">
                <a:ea typeface="Courier" charset="0"/>
                <a:cs typeface="Courier" charset="0"/>
              </a:rPr>
              <a:t>Resources (3 minutes)</a:t>
            </a:r>
          </a:p>
          <a:p>
            <a:r>
              <a:rPr lang="en-US" b="1" dirty="0">
                <a:ea typeface="Courier" charset="0"/>
                <a:cs typeface="Courier" charset="0"/>
              </a:rPr>
              <a:t> </a:t>
            </a:r>
            <a:endParaRPr lang="en-US" b="1" dirty="0" smtClean="0">
              <a:ea typeface="Courier" charset="0"/>
              <a:cs typeface="Courier" charset="0"/>
            </a:endParaRPr>
          </a:p>
          <a:p>
            <a:r>
              <a:rPr lang="en-US" b="1" dirty="0" smtClean="0">
                <a:ea typeface="Courier" charset="0"/>
                <a:cs typeface="Courier" charset="0"/>
              </a:rPr>
              <a:t>Hack Time</a:t>
            </a:r>
          </a:p>
          <a:p>
            <a:pPr marL="457200" indent="-457200">
              <a:buFont typeface="Wingdings" charset="2"/>
              <a:buChar char="v"/>
            </a:pPr>
            <a:r>
              <a:rPr lang="en-US" b="1" dirty="0" smtClean="0">
                <a:ea typeface="Courier" charset="0"/>
                <a:cs typeface="Courier" charset="0"/>
              </a:rPr>
              <a:t>Join the Chef Community Slack #webinar-</a:t>
            </a:r>
            <a:r>
              <a:rPr lang="en-US" b="1" dirty="0" err="1" smtClean="0">
                <a:ea typeface="Courier" charset="0"/>
                <a:cs typeface="Courier" charset="0"/>
              </a:rPr>
              <a:t>ohai</a:t>
            </a:r>
            <a:endParaRPr lang="en-US" b="1" dirty="0" smtClean="0">
              <a:ea typeface="Courier" charset="0"/>
              <a:cs typeface="Courier" charset="0"/>
            </a:endParaRPr>
          </a:p>
        </p:txBody>
      </p:sp>
      <p:cxnSp>
        <p:nvCxnSpPr>
          <p:cNvPr id="4" name="Straight Connector 3"/>
          <p:cNvCxnSpPr/>
          <p:nvPr/>
        </p:nvCxnSpPr>
        <p:spPr>
          <a:xfrm>
            <a:off x="609600" y="6606044"/>
            <a:ext cx="7058526" cy="0"/>
          </a:xfrm>
          <a:prstGeom prst="line">
            <a:avLst/>
          </a:prstGeom>
          <a:ln>
            <a:solidFill>
              <a:srgbClr val="FFFFFF"/>
            </a:solidFill>
          </a:ln>
          <a:effectLst/>
        </p:spPr>
        <p:style>
          <a:lnRef idx="3">
            <a:schemeClr val="accent1"/>
          </a:lnRef>
          <a:fillRef idx="0">
            <a:schemeClr val="accent1"/>
          </a:fillRef>
          <a:effectRef idx="2">
            <a:schemeClr val="accent1"/>
          </a:effectRef>
          <a:fontRef idx="minor">
            <a:schemeClr val="tx1"/>
          </a:fontRef>
        </p:style>
      </p:cxnSp>
      <p:sp>
        <p:nvSpPr>
          <p:cNvPr id="3" name="Rectangle 2"/>
          <p:cNvSpPr/>
          <p:nvPr/>
        </p:nvSpPr>
        <p:spPr bwMode="auto">
          <a:xfrm>
            <a:off x="7668126" y="8256494"/>
            <a:ext cx="6397498" cy="887506"/>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19753"/>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a:t>
            </a:r>
            <a:r>
              <a:rPr lang="en-US" dirty="0" err="1" smtClean="0"/>
              <a:t>Ohai</a:t>
            </a:r>
            <a:r>
              <a:rPr lang="en-US" dirty="0" smtClean="0"/>
              <a:t> plugin</a:t>
            </a:r>
          </a:p>
          <a:p>
            <a:pPr marL="342900" indent="-342900">
              <a:buFont typeface="Wingdings" charset="2"/>
              <a:buChar char="ü"/>
            </a:pPr>
            <a:r>
              <a:rPr lang="en-US" dirty="0" smtClean="0"/>
              <a:t>Create the </a:t>
            </a:r>
            <a:r>
              <a:rPr lang="en-US" dirty="0" err="1" smtClean="0"/>
              <a:t>Ohai</a:t>
            </a:r>
            <a:r>
              <a:rPr lang="en-US" dirty="0" smtClean="0"/>
              <a:t> plugin</a:t>
            </a:r>
          </a:p>
        </p:txBody>
      </p:sp>
    </p:spTree>
    <p:extLst>
      <p:ext uri="{BB962C8B-B14F-4D97-AF65-F5344CB8AC3E}">
        <p14:creationId xmlns:p14="http://schemas.microsoft.com/office/powerpoint/2010/main" val="437679685"/>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380280755"/>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Plugin is Here in the Cookbook</a:t>
            </a:r>
            <a:endParaRPr lang="en-US"/>
          </a:p>
        </p:txBody>
      </p:sp>
      <p:sp>
        <p:nvSpPr>
          <p:cNvPr id="3" name="Subtitle 2"/>
          <p:cNvSpPr>
            <a:spLocks noGrp="1"/>
          </p:cNvSpPr>
          <p:nvPr>
            <p:ph type="subTitle" idx="1"/>
          </p:nvPr>
        </p:nvSpPr>
        <p:spPr/>
        <p:txBody>
          <a:bodyPr/>
          <a:lstStyle/>
          <a:p>
            <a:r>
              <a:rPr lang="en-US" dirty="0" smtClean="0"/>
              <a:t>1. Deliver plugin to a particular directory on our nodes</a:t>
            </a:r>
          </a:p>
          <a:p>
            <a:r>
              <a:rPr lang="en-US" dirty="0" smtClean="0"/>
              <a:t>2. Inform </a:t>
            </a:r>
            <a:r>
              <a:rPr lang="en-US" dirty="0" err="1" smtClean="0"/>
              <a:t>ohai</a:t>
            </a:r>
            <a:r>
              <a:rPr lang="en-US" dirty="0" smtClean="0"/>
              <a:t> to load the plugin</a:t>
            </a:r>
          </a:p>
          <a:p>
            <a:endParaRPr lang="en-US" dirty="0"/>
          </a:p>
        </p:txBody>
      </p:sp>
    </p:spTree>
    <p:extLst>
      <p:ext uri="{BB962C8B-B14F-4D97-AF65-F5344CB8AC3E}">
        <p14:creationId xmlns:p14="http://schemas.microsoft.com/office/powerpoint/2010/main" val="1083925856"/>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Medium" charset="0"/>
                <a:ea typeface="Inconsolata Medium" charset="0"/>
                <a:cs typeface="Inconsolata Medium" charset="0"/>
              </a:rPr>
              <a:t>ohai_plugin</a:t>
            </a:r>
            <a:r>
              <a:rPr lang="en-US" dirty="0" smtClean="0"/>
              <a:t> resource</a:t>
            </a:r>
            <a:endParaRPr lang="en-US" dirty="0"/>
          </a:p>
        </p:txBody>
      </p:sp>
      <p:sp>
        <p:nvSpPr>
          <p:cNvPr id="3" name="Subtitle 2"/>
          <p:cNvSpPr>
            <a:spLocks noGrp="1"/>
          </p:cNvSpPr>
          <p:nvPr>
            <p:ph type="subTitle" idx="1"/>
          </p:nvPr>
        </p:nvSpPr>
        <p:spPr/>
        <p:txBody>
          <a:bodyPr/>
          <a:lstStyle/>
          <a:p>
            <a:r>
              <a:rPr lang="en-US" dirty="0" smtClean="0"/>
              <a:t>The </a:t>
            </a:r>
            <a:r>
              <a:rPr lang="en-US" dirty="0" err="1" smtClean="0"/>
              <a:t>ohai</a:t>
            </a:r>
            <a:r>
              <a:rPr lang="en-US" dirty="0" smtClean="0"/>
              <a:t> community cookbook contains a custom resource that will deliver the plugin from the cookbook to a default directory on the node (/</a:t>
            </a:r>
            <a:r>
              <a:rPr lang="en-US" dirty="0" err="1" smtClean="0"/>
              <a:t>etc</a:t>
            </a:r>
            <a:r>
              <a:rPr lang="en-US" dirty="0" smtClean="0"/>
              <a:t>/chef/</a:t>
            </a:r>
            <a:r>
              <a:rPr lang="en-US" dirty="0" err="1" smtClean="0"/>
              <a:t>ohai_plugins</a:t>
            </a:r>
            <a:r>
              <a:rPr lang="en-US" dirty="0" smtClean="0"/>
              <a:t> or c:\chef\</a:t>
            </a:r>
            <a:r>
              <a:rPr lang="en-US" dirty="0" err="1" smtClean="0"/>
              <a:t>ohai_plugins</a:t>
            </a:r>
            <a:r>
              <a:rPr lang="en-US" dirty="0" smtClean="0"/>
              <a:t>) and it will also tell </a:t>
            </a:r>
            <a:r>
              <a:rPr lang="en-US" dirty="0" err="1" smtClean="0"/>
              <a:t>ohai</a:t>
            </a:r>
            <a:r>
              <a:rPr lang="en-US" dirty="0" smtClean="0"/>
              <a:t> to reload </a:t>
            </a:r>
            <a:r>
              <a:rPr lang="en-US" dirty="0" err="1" smtClean="0"/>
              <a:t>ohai</a:t>
            </a:r>
            <a:r>
              <a:rPr lang="en-US" dirty="0" smtClean="0"/>
              <a:t> to evaluate the plugin.</a:t>
            </a:r>
            <a:endParaRPr lang="en-US" dirty="0"/>
          </a:p>
        </p:txBody>
      </p:sp>
    </p:spTree>
    <p:extLst>
      <p:ext uri="{BB962C8B-B14F-4D97-AF65-F5344CB8AC3E}">
        <p14:creationId xmlns:p14="http://schemas.microsoft.com/office/powerpoint/2010/main" val="208884258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q"/>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a:t>
            </a:r>
            <a:r>
              <a:rPr lang="en-US" dirty="0" smtClean="0"/>
              <a:t>test</a:t>
            </a:r>
            <a:endParaRPr lang="en-US" dirty="0"/>
          </a:p>
        </p:txBody>
      </p:sp>
    </p:spTree>
    <p:extLst>
      <p:ext uri="{BB962C8B-B14F-4D97-AF65-F5344CB8AC3E}">
        <p14:creationId xmlns:p14="http://schemas.microsoft.com/office/powerpoint/2010/main" val="2007881461"/>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a Dependency on the </a:t>
            </a:r>
            <a:r>
              <a:rPr lang="en-US" dirty="0" err="1" smtClean="0"/>
              <a:t>Ohai</a:t>
            </a:r>
            <a:r>
              <a:rPr lang="en-US" dirty="0" smtClean="0"/>
              <a:t> Cookbook</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b="1" dirty="0"/>
              <a:t>name '</a:t>
            </a:r>
            <a:r>
              <a:rPr lang="en-US" b="1" dirty="0" err="1"/>
              <a:t>httpd</a:t>
            </a:r>
            <a:r>
              <a:rPr lang="en-US" b="1" dirty="0"/>
              <a:t>'</a:t>
            </a:r>
          </a:p>
          <a:p>
            <a:r>
              <a:rPr lang="en-US" b="1" dirty="0"/>
              <a:t>maintainer 'The Authors'</a:t>
            </a:r>
          </a:p>
          <a:p>
            <a:r>
              <a:rPr lang="en-US" b="1" dirty="0" err="1"/>
              <a:t>maintainer_email</a:t>
            </a:r>
            <a:r>
              <a:rPr lang="en-US" b="1" dirty="0"/>
              <a:t> '</a:t>
            </a:r>
            <a:r>
              <a:rPr lang="en-US" b="1" dirty="0" err="1"/>
              <a:t>you@example.com</a:t>
            </a:r>
            <a:r>
              <a:rPr lang="en-US" b="1" dirty="0"/>
              <a:t>'</a:t>
            </a:r>
          </a:p>
          <a:p>
            <a:r>
              <a:rPr lang="en-US" b="1" dirty="0"/>
              <a:t>license '</a:t>
            </a:r>
            <a:r>
              <a:rPr lang="en-US" b="1" dirty="0" err="1"/>
              <a:t>all_rights</a:t>
            </a:r>
            <a:r>
              <a:rPr lang="en-US" b="1" dirty="0"/>
              <a:t>'</a:t>
            </a:r>
          </a:p>
          <a:p>
            <a:r>
              <a:rPr lang="en-US" b="1" dirty="0"/>
              <a:t>description 'Installs/Configures </a:t>
            </a:r>
            <a:r>
              <a:rPr lang="en-US" b="1" dirty="0" err="1"/>
              <a:t>httpd</a:t>
            </a:r>
            <a:r>
              <a:rPr lang="en-US" b="1" dirty="0"/>
              <a:t>'</a:t>
            </a:r>
          </a:p>
          <a:p>
            <a:r>
              <a:rPr lang="en-US" b="1" dirty="0" err="1"/>
              <a:t>long_description</a:t>
            </a:r>
            <a:r>
              <a:rPr lang="en-US" b="1" dirty="0"/>
              <a:t> 'Installs/Configures </a:t>
            </a:r>
            <a:r>
              <a:rPr lang="en-US" b="1" dirty="0" err="1"/>
              <a:t>httpd</a:t>
            </a:r>
            <a:r>
              <a:rPr lang="en-US" b="1" dirty="0"/>
              <a:t>'</a:t>
            </a:r>
          </a:p>
          <a:p>
            <a:r>
              <a:rPr lang="en-US" b="1" dirty="0"/>
              <a:t>version '0.1.0'</a:t>
            </a:r>
          </a:p>
          <a:p>
            <a:endParaRPr lang="en-US" b="1" dirty="0"/>
          </a:p>
          <a:p>
            <a:r>
              <a:rPr lang="en-US" b="1" dirty="0"/>
              <a:t># If you upload to Supermarket you should set this so your cookbook</a:t>
            </a:r>
          </a:p>
          <a:p>
            <a:r>
              <a:rPr lang="en-US" b="1" dirty="0"/>
              <a:t># gets a `View Issues` link</a:t>
            </a:r>
          </a:p>
          <a:p>
            <a:r>
              <a:rPr lang="en-US" b="1" dirty="0"/>
              <a:t># </a:t>
            </a:r>
            <a:r>
              <a:rPr lang="en-US" b="1" dirty="0" err="1"/>
              <a:t>issues_url</a:t>
            </a:r>
            <a:r>
              <a:rPr lang="en-US" b="1" dirty="0"/>
              <a:t> 'https://</a:t>
            </a:r>
            <a:r>
              <a:rPr lang="en-US" b="1" dirty="0" err="1"/>
              <a:t>github.com</a:t>
            </a:r>
            <a:r>
              <a:rPr lang="en-US" b="1" dirty="0"/>
              <a:t>/&lt;</a:t>
            </a:r>
            <a:r>
              <a:rPr lang="en-US" b="1" dirty="0" err="1"/>
              <a:t>insert_org_here</a:t>
            </a:r>
            <a:r>
              <a:rPr lang="en-US" b="1" dirty="0"/>
              <a:t>&gt;/</a:t>
            </a:r>
            <a:r>
              <a:rPr lang="en-US" b="1" dirty="0" err="1"/>
              <a:t>httpd</a:t>
            </a:r>
            <a:r>
              <a:rPr lang="en-US" b="1" dirty="0"/>
              <a:t>/issues' if </a:t>
            </a:r>
            <a:r>
              <a:rPr lang="en-US" b="1" dirty="0" err="1"/>
              <a:t>respond_to</a:t>
            </a:r>
            <a:r>
              <a:rPr lang="en-US" b="1" dirty="0"/>
              <a:t>?(:</a:t>
            </a:r>
            <a:r>
              <a:rPr lang="en-US" b="1" dirty="0" err="1"/>
              <a:t>issues_url</a:t>
            </a:r>
            <a:r>
              <a:rPr lang="en-US" b="1" dirty="0"/>
              <a:t>)</a:t>
            </a:r>
          </a:p>
          <a:p>
            <a:endParaRPr lang="en-US" b="1" dirty="0"/>
          </a:p>
          <a:p>
            <a:r>
              <a:rPr lang="en-US" b="1" dirty="0"/>
              <a:t># If you upload to Supermarket you should set this so your cookbook</a:t>
            </a:r>
          </a:p>
          <a:p>
            <a:r>
              <a:rPr lang="en-US" b="1" dirty="0"/>
              <a:t># gets a `View Source` link</a:t>
            </a:r>
          </a:p>
          <a:p>
            <a:r>
              <a:rPr lang="en-US" b="1" dirty="0"/>
              <a:t># </a:t>
            </a:r>
            <a:r>
              <a:rPr lang="en-US" b="1" dirty="0" err="1"/>
              <a:t>source_url</a:t>
            </a:r>
            <a:r>
              <a:rPr lang="en-US" b="1" dirty="0"/>
              <a:t> 'https://</a:t>
            </a:r>
            <a:r>
              <a:rPr lang="en-US" b="1" dirty="0" err="1"/>
              <a:t>github.com</a:t>
            </a:r>
            <a:r>
              <a:rPr lang="en-US" b="1" dirty="0"/>
              <a:t>/&lt;</a:t>
            </a:r>
            <a:r>
              <a:rPr lang="en-US" b="1" dirty="0" err="1"/>
              <a:t>insert_org_here</a:t>
            </a:r>
            <a:r>
              <a:rPr lang="en-US" b="1" dirty="0"/>
              <a:t>&gt;/</a:t>
            </a:r>
            <a:r>
              <a:rPr lang="en-US" b="1" dirty="0" err="1"/>
              <a:t>httpd</a:t>
            </a:r>
            <a:r>
              <a:rPr lang="en-US" b="1" dirty="0"/>
              <a:t>' if </a:t>
            </a:r>
            <a:r>
              <a:rPr lang="en-US" b="1" dirty="0" err="1"/>
              <a:t>respond_to</a:t>
            </a:r>
            <a:r>
              <a:rPr lang="en-US" b="1" dirty="0"/>
              <a:t>?(:</a:t>
            </a:r>
            <a:r>
              <a:rPr lang="en-US" b="1" dirty="0" err="1"/>
              <a:t>source_url</a:t>
            </a:r>
            <a:r>
              <a:rPr lang="en-US" b="1" dirty="0"/>
              <a:t>)</a:t>
            </a:r>
          </a:p>
          <a:p>
            <a:r>
              <a:rPr lang="en-US" b="1" dirty="0"/>
              <a:t>depends '</a:t>
            </a:r>
            <a:r>
              <a:rPr lang="en-US" b="1" dirty="0" err="1"/>
              <a:t>ohai</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1135042" y="7270858"/>
            <a:ext cx="14404273" cy="457680"/>
          </a:xfrm>
        </p:spPr>
        <p:txBody>
          <a:bodyPr/>
          <a:lstStyle/>
          <a:p>
            <a:endParaRPr lang="en-US" dirty="0"/>
          </a:p>
        </p:txBody>
      </p:sp>
    </p:spTree>
    <p:extLst>
      <p:ext uri="{BB962C8B-B14F-4D97-AF65-F5344CB8AC3E}">
        <p14:creationId xmlns:p14="http://schemas.microsoft.com/office/powerpoint/2010/main" val="905686069"/>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Recipe: </a:t>
            </a:r>
            <a:r>
              <a:rPr lang="en-US" b="1" dirty="0" err="1"/>
              <a:t>code_generator</a:t>
            </a:r>
            <a:r>
              <a:rPr lang="en-US" b="1" dirty="0"/>
              <a:t>::recipe</a:t>
            </a:r>
          </a:p>
          <a:p>
            <a:r>
              <a:rPr lang="en-US" b="1" dirty="0"/>
              <a:t>  * directory[/Users/</a:t>
            </a:r>
            <a:r>
              <a:rPr lang="en-US" b="1" dirty="0" err="1"/>
              <a:t>franklinwebber</a:t>
            </a:r>
            <a:r>
              <a:rPr lang="en-US" b="1" dirty="0"/>
              <a:t>/training/source/</a:t>
            </a:r>
            <a:r>
              <a:rPr lang="en-US" b="1" dirty="0" err="1"/>
              <a:t>extending_cookbooks</a:t>
            </a:r>
            <a:r>
              <a:rPr lang="en-US" b="1" dirty="0"/>
              <a:t>-repo/cookbooks/</a:t>
            </a:r>
            <a:r>
              <a:rPr lang="en-US" b="1" dirty="0" err="1"/>
              <a:t>httpd</a:t>
            </a:r>
            <a:r>
              <a:rPr lang="en-US" b="1" dirty="0"/>
              <a:t>/spec/unit/recipes] action create (up to date)</a:t>
            </a:r>
          </a:p>
          <a:p>
            <a:r>
              <a:rPr lang="en-US" b="1" dirty="0"/>
              <a:t>  * </a:t>
            </a:r>
            <a:r>
              <a:rPr lang="en-US" b="1" dirty="0" err="1"/>
              <a:t>cookbook_file</a:t>
            </a:r>
            <a:r>
              <a:rPr lang="en-US" b="1" dirty="0"/>
              <a:t>[/Users/</a:t>
            </a:r>
            <a:r>
              <a:rPr lang="en-US" b="1" dirty="0" err="1"/>
              <a:t>franklinwebber</a:t>
            </a:r>
            <a:r>
              <a:rPr lang="en-US" b="1" dirty="0"/>
              <a:t>/training/source/</a:t>
            </a:r>
            <a:r>
              <a:rPr lang="en-US" b="1" dirty="0" err="1"/>
              <a:t>extending_cookbooks</a:t>
            </a:r>
            <a:r>
              <a:rPr lang="en-US" b="1" dirty="0"/>
              <a:t>-repo/cookbooks/</a:t>
            </a:r>
            <a:r>
              <a:rPr lang="en-US" b="1" dirty="0" err="1"/>
              <a:t>httpd</a:t>
            </a:r>
            <a:r>
              <a:rPr lang="en-US" b="1" dirty="0"/>
              <a:t>/spec/</a:t>
            </a:r>
            <a:r>
              <a:rPr lang="en-US" b="1" dirty="0" err="1"/>
              <a:t>spec_helper.rb</a:t>
            </a:r>
            <a:r>
              <a:rPr lang="en-US" b="1" dirty="0"/>
              <a:t>] action </a:t>
            </a:r>
            <a:r>
              <a:rPr lang="en-US" b="1" dirty="0" err="1"/>
              <a:t>create_if_missing</a:t>
            </a:r>
            <a:r>
              <a:rPr lang="en-US" b="1" dirty="0"/>
              <a:t> (up to date)</a:t>
            </a:r>
          </a:p>
          <a:p>
            <a:r>
              <a:rPr lang="en-US" b="1" dirty="0"/>
              <a:t>  * template[/Users/</a:t>
            </a:r>
            <a:r>
              <a:rPr lang="en-US" b="1" dirty="0" err="1"/>
              <a:t>franklinwebber</a:t>
            </a:r>
            <a:r>
              <a:rPr lang="en-US" b="1" dirty="0"/>
              <a:t>/training/source/</a:t>
            </a:r>
            <a:r>
              <a:rPr lang="en-US" b="1" dirty="0" err="1"/>
              <a:t>extending_cookbooks</a:t>
            </a:r>
            <a:r>
              <a:rPr lang="en-US" b="1" dirty="0"/>
              <a:t>-repo/cookbooks/</a:t>
            </a:r>
            <a:r>
              <a:rPr lang="en-US" b="1" dirty="0" err="1"/>
              <a:t>httpd</a:t>
            </a:r>
            <a:r>
              <a:rPr lang="en-US" b="1" dirty="0"/>
              <a:t>/spec/unit/recipes/</a:t>
            </a:r>
            <a:r>
              <a:rPr lang="en-US" b="1" dirty="0" err="1"/>
              <a:t>ohai_httpd_modules_spec.rb</a:t>
            </a:r>
            <a:r>
              <a:rPr lang="en-US" b="1" dirty="0"/>
              <a:t>] action </a:t>
            </a:r>
            <a:r>
              <a:rPr lang="en-US" b="1" dirty="0" err="1" smtClean="0"/>
              <a:t>create_if_missing</a:t>
            </a:r>
            <a:endParaRPr lang="en-US" b="1" dirty="0"/>
          </a:p>
          <a:p>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generate recipe </a:t>
            </a:r>
            <a:r>
              <a:rPr lang="en-US" dirty="0" err="1"/>
              <a:t>ohai_httpd_modules</a:t>
            </a:r>
            <a:endParaRPr lang="en-US" dirty="0"/>
          </a:p>
        </p:txBody>
      </p:sp>
      <p:sp>
        <p:nvSpPr>
          <p:cNvPr id="5" name="Title 4"/>
          <p:cNvSpPr>
            <a:spLocks noGrp="1"/>
          </p:cNvSpPr>
          <p:nvPr>
            <p:ph type="title"/>
          </p:nvPr>
        </p:nvSpPr>
        <p:spPr/>
        <p:txBody>
          <a:bodyPr/>
          <a:lstStyle/>
          <a:p>
            <a:r>
              <a:rPr lang="en-US" dirty="0" smtClean="0"/>
              <a:t>Creating the Recipe to Add the Plugin</a:t>
            </a:r>
            <a:endParaRPr lang="en-US" dirty="0"/>
          </a:p>
        </p:txBody>
      </p:sp>
    </p:spTree>
    <p:extLst>
      <p:ext uri="{BB962C8B-B14F-4D97-AF65-F5344CB8AC3E}">
        <p14:creationId xmlns:p14="http://schemas.microsoft.com/office/powerpoint/2010/main" val="501671747"/>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the Expectation Plugin Deployed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 ... UPPER PORTION OF THE SPECIFICATION ... </a:t>
            </a:r>
          </a:p>
          <a:p>
            <a:r>
              <a:rPr lang="en-US" b="1" dirty="0" smtClean="0"/>
              <a:t>    let</a:t>
            </a:r>
            <a:r>
              <a:rPr lang="en-US" b="1" dirty="0"/>
              <a:t>(:</a:t>
            </a:r>
            <a:r>
              <a:rPr lang="en-US" b="1" dirty="0" err="1"/>
              <a:t>chef_run</a:t>
            </a:r>
            <a:r>
              <a:rPr lang="en-US" b="1" dirty="0"/>
              <a:t>) do</a:t>
            </a:r>
          </a:p>
          <a:p>
            <a:r>
              <a:rPr lang="en-US" b="1" dirty="0"/>
              <a:t>      runner = </a:t>
            </a:r>
            <a:r>
              <a:rPr lang="en-US" b="1" dirty="0" err="1"/>
              <a:t>ChefSpec</a:t>
            </a:r>
            <a:r>
              <a:rPr lang="en-US" b="1" dirty="0"/>
              <a:t>::</a:t>
            </a:r>
            <a:r>
              <a:rPr lang="en-US" b="1" dirty="0" err="1"/>
              <a:t>ServerRunner.new</a:t>
            </a:r>
            <a:endParaRPr lang="en-US" b="1" dirty="0"/>
          </a:p>
          <a:p>
            <a:r>
              <a:rPr lang="en-US" b="1" dirty="0"/>
              <a:t>      </a:t>
            </a:r>
            <a:r>
              <a:rPr lang="en-US" b="1" dirty="0" err="1"/>
              <a:t>runner.converge</a:t>
            </a:r>
            <a:r>
              <a:rPr lang="en-US" b="1" dirty="0"/>
              <a:t>(</a:t>
            </a:r>
            <a:r>
              <a:rPr lang="en-US" b="1" dirty="0" err="1"/>
              <a:t>described_recipe</a:t>
            </a:r>
            <a:r>
              <a:rPr lang="en-US" b="1" dirty="0"/>
              <a:t>)</a:t>
            </a:r>
          </a:p>
          <a:p>
            <a:r>
              <a:rPr lang="en-US" b="1" dirty="0"/>
              <a:t>    end</a:t>
            </a:r>
          </a:p>
          <a:p>
            <a:endParaRPr lang="en-US" b="1" dirty="0"/>
          </a:p>
          <a:p>
            <a:r>
              <a:rPr lang="en-US" b="1" dirty="0"/>
              <a:t>    it 'converges successfully' do</a:t>
            </a:r>
          </a:p>
          <a:p>
            <a:r>
              <a:rPr lang="en-US" b="1" dirty="0"/>
              <a:t>      expect { </a:t>
            </a:r>
            <a:r>
              <a:rPr lang="en-US" b="1" dirty="0" err="1"/>
              <a:t>chef_run</a:t>
            </a:r>
            <a:r>
              <a:rPr lang="en-US" b="1" dirty="0"/>
              <a:t> }.</a:t>
            </a:r>
            <a:r>
              <a:rPr lang="en-US" b="1" dirty="0" err="1"/>
              <a:t>to_not</a:t>
            </a:r>
            <a:r>
              <a:rPr lang="en-US" b="1" dirty="0"/>
              <a:t> </a:t>
            </a:r>
            <a:r>
              <a:rPr lang="en-US" b="1" dirty="0" err="1"/>
              <a:t>raise_error</a:t>
            </a:r>
            <a:endParaRPr lang="en-US" b="1" dirty="0"/>
          </a:p>
          <a:p>
            <a:r>
              <a:rPr lang="en-US" b="1" dirty="0"/>
              <a:t>    </a:t>
            </a:r>
            <a:r>
              <a:rPr lang="en-US" b="1" dirty="0" smtClean="0"/>
              <a:t>end</a:t>
            </a:r>
          </a:p>
          <a:p>
            <a:r>
              <a:rPr lang="en-US" b="1" dirty="0"/>
              <a:t> </a:t>
            </a:r>
            <a:r>
              <a:rPr lang="en-US" b="1" dirty="0" smtClean="0"/>
              <a:t>   </a:t>
            </a:r>
          </a:p>
          <a:p>
            <a:r>
              <a:rPr lang="en-US" b="1" dirty="0"/>
              <a:t> </a:t>
            </a:r>
            <a:r>
              <a:rPr lang="en-US" b="1" dirty="0" smtClean="0"/>
              <a:t>   it </a:t>
            </a:r>
            <a:r>
              <a:rPr lang="en-US" b="1" dirty="0"/>
              <a:t>'installs the modules plugin' do</a:t>
            </a:r>
          </a:p>
          <a:p>
            <a:r>
              <a:rPr lang="en-US" b="1" dirty="0"/>
              <a:t>      expect(</a:t>
            </a:r>
            <a:r>
              <a:rPr lang="en-US" b="1" dirty="0" err="1"/>
              <a:t>chef_run</a:t>
            </a:r>
            <a:r>
              <a:rPr lang="en-US" b="1" dirty="0"/>
              <a:t>).to </a:t>
            </a:r>
            <a:r>
              <a:rPr lang="en-US" b="1" dirty="0" err="1"/>
              <a:t>create_ohai_plugin</a:t>
            </a:r>
            <a:r>
              <a:rPr lang="en-US" b="1" dirty="0"/>
              <a:t>('</a:t>
            </a:r>
            <a:r>
              <a:rPr lang="en-US" b="1" dirty="0" err="1"/>
              <a:t>httpd_modules</a:t>
            </a:r>
            <a:r>
              <a:rPr lang="en-US" b="1" dirty="0"/>
              <a:t>')</a:t>
            </a:r>
          </a:p>
          <a:p>
            <a:r>
              <a:rPr lang="en-US" b="1" dirty="0"/>
              <a:t>    end</a:t>
            </a:r>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/spec/unit/recipes/</a:t>
            </a:r>
            <a:r>
              <a:rPr lang="en-US" dirty="0" err="1" smtClean="0"/>
              <a:t>ohai_httpd_modules_spec.rb</a:t>
            </a:r>
            <a:endParaRPr lang="en-US" dirty="0"/>
          </a:p>
        </p:txBody>
      </p:sp>
      <p:sp>
        <p:nvSpPr>
          <p:cNvPr id="6" name="Text Placeholder 5"/>
          <p:cNvSpPr>
            <a:spLocks noGrp="1"/>
          </p:cNvSpPr>
          <p:nvPr>
            <p:ph type="body" sz="quarter" idx="13"/>
          </p:nvPr>
        </p:nvSpPr>
        <p:spPr>
          <a:xfrm>
            <a:off x="1135042" y="6049356"/>
            <a:ext cx="14404273" cy="1227094"/>
          </a:xfrm>
        </p:spPr>
        <p:txBody>
          <a:bodyPr/>
          <a:lstStyle/>
          <a:p>
            <a:endParaRPr lang="en-US" dirty="0"/>
          </a:p>
        </p:txBody>
      </p:sp>
    </p:spTree>
    <p:extLst>
      <p:ext uri="{BB962C8B-B14F-4D97-AF65-F5344CB8AC3E}">
        <p14:creationId xmlns:p14="http://schemas.microsoft.com/office/powerpoint/2010/main" val="576253707"/>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r>
              <a:rPr lang="en-US" b="1" dirty="0" smtClean="0"/>
              <a:t>...</a:t>
            </a:r>
            <a:r>
              <a:rPr lang="en-US" b="1" dirty="0"/>
              <a:t>...F</a:t>
            </a:r>
          </a:p>
          <a:p>
            <a:endParaRPr lang="en-US" b="1" dirty="0"/>
          </a:p>
          <a:p>
            <a:r>
              <a:rPr lang="en-US" b="1" dirty="0"/>
              <a:t>Failures:</a:t>
            </a:r>
          </a:p>
          <a:p>
            <a:endParaRPr lang="en-US" b="1" dirty="0"/>
          </a:p>
          <a:p>
            <a:r>
              <a:rPr lang="en-US" b="1" dirty="0"/>
              <a:t>  1) </a:t>
            </a:r>
            <a:r>
              <a:rPr lang="en-US" b="1" dirty="0" err="1"/>
              <a:t>httpd</a:t>
            </a:r>
            <a:r>
              <a:rPr lang="en-US" b="1" dirty="0"/>
              <a:t>::</a:t>
            </a:r>
            <a:r>
              <a:rPr lang="en-US" b="1" dirty="0" err="1"/>
              <a:t>ohai_httpd_modules</a:t>
            </a:r>
            <a:r>
              <a:rPr lang="en-US" b="1" dirty="0"/>
              <a:t> When all attributes are default, on an unspecified platform installs the modules plugin</a:t>
            </a:r>
          </a:p>
          <a:p>
            <a:r>
              <a:rPr lang="en-US" b="1" dirty="0"/>
              <a:t>     Failure/Error: expect(</a:t>
            </a:r>
            <a:r>
              <a:rPr lang="en-US" b="1" dirty="0" err="1"/>
              <a:t>chef_run</a:t>
            </a:r>
            <a:r>
              <a:rPr lang="en-US" b="1" dirty="0"/>
              <a:t>).to </a:t>
            </a:r>
            <a:r>
              <a:rPr lang="en-US" b="1" dirty="0" err="1"/>
              <a:t>create_ohai_plugin</a:t>
            </a:r>
            <a:r>
              <a:rPr lang="en-US" b="1" dirty="0"/>
              <a:t>('</a:t>
            </a:r>
            <a:r>
              <a:rPr lang="en-US" b="1" dirty="0" err="1"/>
              <a:t>httpd_modules</a:t>
            </a:r>
            <a:r>
              <a:rPr lang="en-US" b="1" dirty="0"/>
              <a:t>')</a:t>
            </a:r>
          </a:p>
          <a:p>
            <a:endParaRPr lang="en-US" b="1" dirty="0"/>
          </a:p>
          <a:p>
            <a:r>
              <a:rPr lang="en-US" b="1" dirty="0"/>
              <a:t>       expected "</a:t>
            </a:r>
            <a:r>
              <a:rPr lang="en-US" b="1" dirty="0" err="1"/>
              <a:t>ohai_plugin</a:t>
            </a:r>
            <a:r>
              <a:rPr lang="en-US" b="1" dirty="0"/>
              <a:t>[</a:t>
            </a:r>
            <a:r>
              <a:rPr lang="en-US" b="1" dirty="0" err="1"/>
              <a:t>httpd_modules</a:t>
            </a:r>
            <a:r>
              <a:rPr lang="en-US" b="1" dirty="0"/>
              <a:t>]" with action :create to be in Chef run. Other </a:t>
            </a:r>
            <a:r>
              <a:rPr lang="en-US" b="1" dirty="0" err="1"/>
              <a:t>ohai_plugin</a:t>
            </a:r>
            <a:r>
              <a:rPr lang="en-US" b="1" dirty="0"/>
              <a:t> resources:</a:t>
            </a:r>
          </a:p>
        </p:txBody>
      </p:sp>
      <p:sp>
        <p:nvSpPr>
          <p:cNvPr id="3" name="Text Placeholder 2"/>
          <p:cNvSpPr>
            <a:spLocks noGrp="1"/>
          </p:cNvSpPr>
          <p:nvPr>
            <p:ph type="body" sz="quarter" idx="11"/>
          </p:nvPr>
        </p:nvSpPr>
        <p:spPr/>
        <p:txBody>
          <a:bodyPr/>
          <a:lstStyle/>
          <a:p>
            <a:r>
              <a:rPr lang="en-US" dirty="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Execute the Tests to See Failure</a:t>
            </a:r>
            <a:endParaRPr lang="en-US" dirty="0"/>
          </a:p>
        </p:txBody>
      </p:sp>
    </p:spTree>
    <p:extLst>
      <p:ext uri="{BB962C8B-B14F-4D97-AF65-F5344CB8AC3E}">
        <p14:creationId xmlns:p14="http://schemas.microsoft.com/office/powerpoint/2010/main" val="2092289226"/>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q"/>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a:t>
            </a:r>
            <a:r>
              <a:rPr lang="en-US" dirty="0" smtClean="0"/>
              <a:t>test</a:t>
            </a:r>
            <a:endParaRPr lang="en-US" dirty="0"/>
          </a:p>
        </p:txBody>
      </p:sp>
    </p:spTree>
    <p:extLst>
      <p:ext uri="{BB962C8B-B14F-4D97-AF65-F5344CB8AC3E}">
        <p14:creationId xmlns:p14="http://schemas.microsoft.com/office/powerpoint/2010/main" val="6030175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a:t>Cloning into </a:t>
            </a:r>
            <a:r>
              <a:rPr lang="en-US" b="1" dirty="0" smtClean="0"/>
              <a:t>'webinar-</a:t>
            </a:r>
            <a:r>
              <a:rPr lang="en-US" b="1" dirty="0" err="1" smtClean="0"/>
              <a:t>ohai</a:t>
            </a:r>
            <a:r>
              <a:rPr lang="en-US" b="1" dirty="0" smtClean="0"/>
              <a:t>-repo'...</a:t>
            </a:r>
          </a:p>
          <a:p>
            <a:r>
              <a:rPr lang="en-US" b="1" dirty="0" smtClean="0"/>
              <a:t>remote</a:t>
            </a:r>
            <a:r>
              <a:rPr lang="en-US" b="1" dirty="0"/>
              <a:t>: Counting objects: 67, done</a:t>
            </a:r>
            <a:r>
              <a:rPr lang="en-US" b="1" dirty="0" smtClean="0"/>
              <a:t>.</a:t>
            </a:r>
          </a:p>
          <a:p>
            <a:r>
              <a:rPr lang="en-US" b="1" dirty="0" smtClean="0"/>
              <a:t>remote</a:t>
            </a:r>
            <a:r>
              <a:rPr lang="en-US" b="1" dirty="0"/>
              <a:t>: Compressing objects: 100% (41/41), done</a:t>
            </a:r>
            <a:r>
              <a:rPr lang="en-US" b="1" dirty="0" smtClean="0"/>
              <a:t>.</a:t>
            </a:r>
          </a:p>
          <a:p>
            <a:r>
              <a:rPr lang="en-US" b="1" dirty="0" smtClean="0"/>
              <a:t>remote</a:t>
            </a:r>
            <a:r>
              <a:rPr lang="en-US" b="1" dirty="0"/>
              <a:t>: Total 67 (delta 12), reused 67 (delta 12), pack-reused </a:t>
            </a:r>
            <a:r>
              <a:rPr lang="en-US" b="1" dirty="0" smtClean="0"/>
              <a:t>0</a:t>
            </a:r>
          </a:p>
          <a:p>
            <a:r>
              <a:rPr lang="en-US" b="1" dirty="0" smtClean="0"/>
              <a:t>Unpacking </a:t>
            </a:r>
            <a:r>
              <a:rPr lang="en-US" b="1" dirty="0"/>
              <a:t>objects: 100% (67/67), done.</a:t>
            </a:r>
          </a:p>
        </p:txBody>
      </p:sp>
      <p:sp>
        <p:nvSpPr>
          <p:cNvPr id="8" name="Text Placeholder 7"/>
          <p:cNvSpPr>
            <a:spLocks noGrp="1"/>
          </p:cNvSpPr>
          <p:nvPr>
            <p:ph type="body" sz="quarter" idx="11"/>
          </p:nvPr>
        </p:nvSpPr>
        <p:spPr/>
        <p:txBody>
          <a:bodyPr/>
          <a:lstStyle/>
          <a:p>
            <a:r>
              <a:rPr lang="en-US" dirty="0">
                <a:gradFill>
                  <a:gsLst>
                    <a:gs pos="0">
                      <a:srgbClr val="FFFFFF"/>
                    </a:gs>
                    <a:gs pos="100000">
                      <a:srgbClr val="FFFFFF"/>
                    </a:gs>
                  </a:gsLst>
                  <a:lin ang="5400000" scaled="0"/>
                </a:gradFill>
              </a:rPr>
              <a:t>&gt; git clone https://</a:t>
            </a:r>
            <a:r>
              <a:rPr lang="en-US" dirty="0" err="1" smtClean="0">
                <a:gradFill>
                  <a:gsLst>
                    <a:gs pos="0">
                      <a:srgbClr val="FFFFFF"/>
                    </a:gs>
                    <a:gs pos="100000">
                      <a:srgbClr val="FFFFFF"/>
                    </a:gs>
                  </a:gsLst>
                  <a:lin ang="5400000" scaled="0"/>
                </a:gradFill>
              </a:rPr>
              <a:t>github.com</a:t>
            </a:r>
            <a:r>
              <a:rPr lang="en-US" dirty="0" smtClean="0">
                <a:gradFill>
                  <a:gsLst>
                    <a:gs pos="0">
                      <a:srgbClr val="FFFFFF"/>
                    </a:gs>
                    <a:gs pos="100000">
                      <a:srgbClr val="FFFFFF"/>
                    </a:gs>
                  </a:gsLst>
                  <a:lin ang="5400000" scaled="0"/>
                </a:gradFill>
              </a:rPr>
              <a:t>/chef-training/webinar-</a:t>
            </a:r>
            <a:r>
              <a:rPr lang="en-US" dirty="0" err="1" smtClean="0">
                <a:gradFill>
                  <a:gsLst>
                    <a:gs pos="0">
                      <a:srgbClr val="FFFFFF"/>
                    </a:gs>
                    <a:gs pos="100000">
                      <a:srgbClr val="FFFFFF"/>
                    </a:gs>
                  </a:gsLst>
                  <a:lin ang="5400000" scaled="0"/>
                </a:gradFill>
              </a:rPr>
              <a:t>ohai</a:t>
            </a:r>
            <a:r>
              <a:rPr lang="en-US" dirty="0" smtClean="0">
                <a:gradFill>
                  <a:gsLst>
                    <a:gs pos="0">
                      <a:srgbClr val="FFFFFF"/>
                    </a:gs>
                    <a:gs pos="100000">
                      <a:srgbClr val="FFFFFF"/>
                    </a:gs>
                  </a:gsLst>
                  <a:lin ang="5400000" scaled="0"/>
                </a:gradFill>
              </a:rPr>
              <a:t>-</a:t>
            </a:r>
            <a:r>
              <a:rPr lang="en-US" dirty="0" err="1" smtClean="0">
                <a:gradFill>
                  <a:gsLst>
                    <a:gs pos="0">
                      <a:srgbClr val="FFFFFF"/>
                    </a:gs>
                    <a:gs pos="100000">
                      <a:srgbClr val="FFFFFF"/>
                    </a:gs>
                  </a:gsLst>
                  <a:lin ang="5400000" scaled="0"/>
                </a:gradFill>
              </a:rPr>
              <a:t>repo.git</a:t>
            </a:r>
            <a:endParaRPr lang="en-US"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Example Code Repository</a:t>
            </a:r>
            <a:endParaRPr lang="en-US" dirty="0"/>
          </a:p>
        </p:txBody>
      </p:sp>
      <p:sp>
        <p:nvSpPr>
          <p:cNvPr id="4" name="Subtitle 2"/>
          <p:cNvSpPr txBox="1">
            <a:spLocks/>
          </p:cNvSpPr>
          <p:nvPr/>
        </p:nvSpPr>
        <p:spPr>
          <a:xfrm>
            <a:off x="1775680" y="3943274"/>
            <a:ext cx="12772956" cy="2674985"/>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061498232"/>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a:t>
            </a:r>
            <a:r>
              <a:rPr lang="en-US" dirty="0" err="1" smtClean="0"/>
              <a:t>Ohai</a:t>
            </a:r>
            <a:r>
              <a:rPr lang="en-US" dirty="0" smtClean="0"/>
              <a:t> Plugin in the Recipe</a:t>
            </a:r>
            <a:endParaRPr lang="en-US" dirty="0"/>
          </a:p>
        </p:txBody>
      </p:sp>
      <p:sp>
        <p:nvSpPr>
          <p:cNvPr id="3" name="Content Placeholder 2"/>
          <p:cNvSpPr>
            <a:spLocks noGrp="1"/>
          </p:cNvSpPr>
          <p:nvPr>
            <p:ph sz="quarter" idx="10"/>
          </p:nvPr>
        </p:nvSpPr>
        <p:spPr/>
        <p:txBody>
          <a:bodyPr/>
          <a:lstStyle/>
          <a:p>
            <a:r>
              <a:rPr lang="en-US" b="1" dirty="0"/>
              <a:t>#</a:t>
            </a:r>
          </a:p>
          <a:p>
            <a:r>
              <a:rPr lang="en-US" b="1" dirty="0"/>
              <a:t># Cookbook Name:: </a:t>
            </a:r>
            <a:r>
              <a:rPr lang="en-US" b="1" dirty="0" err="1"/>
              <a:t>httpd</a:t>
            </a:r>
            <a:endParaRPr lang="en-US" b="1" dirty="0"/>
          </a:p>
          <a:p>
            <a:r>
              <a:rPr lang="en-US" b="1" dirty="0"/>
              <a:t># Recipe:: </a:t>
            </a:r>
            <a:r>
              <a:rPr lang="en-US" b="1" dirty="0" err="1"/>
              <a:t>ohai_httpd_modules</a:t>
            </a:r>
            <a:endParaRPr lang="en-US" b="1" dirty="0"/>
          </a:p>
          <a:p>
            <a:r>
              <a:rPr lang="en-US" b="1" dirty="0"/>
              <a:t>#</a:t>
            </a:r>
          </a:p>
          <a:p>
            <a:r>
              <a:rPr lang="en-US" b="1" dirty="0"/>
              <a:t># Copyright (c) 2016 The Authors, All Rights Reserved</a:t>
            </a:r>
            <a:r>
              <a:rPr lang="en-US" b="1" dirty="0" smtClean="0"/>
              <a:t>.</a:t>
            </a:r>
          </a:p>
          <a:p>
            <a:r>
              <a:rPr lang="en-US" b="1" dirty="0" err="1" smtClean="0"/>
              <a:t>include_recipe</a:t>
            </a:r>
            <a:r>
              <a:rPr lang="en-US" b="1" dirty="0" smtClean="0"/>
              <a:t> '</a:t>
            </a:r>
            <a:r>
              <a:rPr lang="en-US" b="1" dirty="0" err="1" smtClean="0"/>
              <a:t>httpd</a:t>
            </a:r>
            <a:r>
              <a:rPr lang="en-US" b="1" dirty="0" smtClean="0"/>
              <a:t>::default'</a:t>
            </a:r>
            <a:endParaRPr lang="en-US" b="1" dirty="0"/>
          </a:p>
          <a:p>
            <a:r>
              <a:rPr lang="en-US" b="1" dirty="0" err="1"/>
              <a:t>ohai_plugin</a:t>
            </a:r>
            <a:r>
              <a:rPr lang="en-US" b="1" dirty="0"/>
              <a:t> '</a:t>
            </a:r>
            <a:r>
              <a:rPr lang="en-US" b="1" dirty="0" err="1"/>
              <a:t>httpd_modules</a:t>
            </a:r>
            <a:r>
              <a:rPr lang="en-US" b="1" dirty="0"/>
              <a:t>'</a:t>
            </a:r>
          </a:p>
        </p:txBody>
      </p:sp>
      <p:sp>
        <p:nvSpPr>
          <p:cNvPr id="4" name="Text Placeholder 3"/>
          <p:cNvSpPr>
            <a:spLocks noGrp="1"/>
          </p:cNvSpPr>
          <p:nvPr>
            <p:ph type="body" sz="quarter" idx="11"/>
          </p:nvPr>
        </p:nvSpPr>
        <p:spPr/>
        <p:txBody>
          <a:bodyPr/>
          <a:lstStyle/>
          <a:p>
            <a:r>
              <a:rPr lang="en-US" dirty="0" smtClean="0"/>
              <a:t>~/cookbooks/</a:t>
            </a:r>
            <a:r>
              <a:rPr lang="en-US" dirty="0" err="1" smtClean="0"/>
              <a:t>httpd</a:t>
            </a:r>
            <a:r>
              <a:rPr lang="en-US" dirty="0" smtClean="0"/>
              <a:t>/recipes/</a:t>
            </a:r>
            <a:r>
              <a:rPr lang="en-US" dirty="0" err="1" smtClean="0"/>
              <a:t>ohai_httpd_modules.rb</a:t>
            </a:r>
            <a:endParaRPr lang="en-US" dirty="0"/>
          </a:p>
        </p:txBody>
      </p:sp>
      <p:sp>
        <p:nvSpPr>
          <p:cNvPr id="6" name="Text Placeholder 5"/>
          <p:cNvSpPr>
            <a:spLocks noGrp="1"/>
          </p:cNvSpPr>
          <p:nvPr>
            <p:ph type="body" sz="quarter" idx="13"/>
          </p:nvPr>
        </p:nvSpPr>
        <p:spPr>
          <a:xfrm>
            <a:off x="1135042" y="4766709"/>
            <a:ext cx="14404273" cy="1024491"/>
          </a:xfrm>
        </p:spPr>
        <p:txBody>
          <a:bodyPr/>
          <a:lstStyle/>
          <a:p>
            <a:endParaRPr lang="en-US" dirty="0"/>
          </a:p>
        </p:txBody>
      </p:sp>
    </p:spTree>
    <p:extLst>
      <p:ext uri="{BB962C8B-B14F-4D97-AF65-F5344CB8AC3E}">
        <p14:creationId xmlns:p14="http://schemas.microsoft.com/office/powerpoint/2010/main" val="2026832162"/>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5.77 seconds (files took 2.62 seconds to load)</a:t>
            </a:r>
          </a:p>
          <a:p>
            <a:r>
              <a:rPr lang="en-US" b="1" dirty="0"/>
              <a:t>12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1582538020"/>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ü"/>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test</a:t>
            </a:r>
          </a:p>
          <a:p>
            <a:pPr marL="342900" indent="-342900">
              <a:buFont typeface="Wingdings" charset="2"/>
              <a:buChar char="ü"/>
            </a:pPr>
            <a:endParaRPr lang="en-US" dirty="0" smtClean="0"/>
          </a:p>
        </p:txBody>
      </p:sp>
    </p:spTree>
    <p:extLst>
      <p:ext uri="{BB962C8B-B14F-4D97-AF65-F5344CB8AC3E}">
        <p14:creationId xmlns:p14="http://schemas.microsoft.com/office/powerpoint/2010/main" val="1131534045"/>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Appending the New Recipe to the Suite</a:t>
            </a:r>
            <a:endParaRPr lang="en-US" dirty="0"/>
          </a:p>
        </p:txBody>
      </p:sp>
      <p:sp>
        <p:nvSpPr>
          <p:cNvPr id="3" name="Content Placeholder 2"/>
          <p:cNvSpPr>
            <a:spLocks noGrp="1"/>
          </p:cNvSpPr>
          <p:nvPr>
            <p:ph sz="quarter" idx="10"/>
          </p:nvPr>
        </p:nvSpPr>
        <p:spPr/>
        <p:txBody>
          <a:bodyPr/>
          <a:lstStyle/>
          <a:p>
            <a:r>
              <a:rPr lang="en-US" b="1" dirty="0" smtClean="0"/>
              <a:t># ... TOP OF KITCHEN CONFIGURATION ...</a:t>
            </a:r>
          </a:p>
          <a:p>
            <a:r>
              <a:rPr lang="en-US" b="1" dirty="0" smtClean="0"/>
              <a:t>suites:</a:t>
            </a:r>
          </a:p>
          <a:p>
            <a:r>
              <a:rPr lang="en-US" b="1" dirty="0" smtClean="0"/>
              <a:t>  - name: default</a:t>
            </a:r>
          </a:p>
          <a:p>
            <a:r>
              <a:rPr lang="en-US" b="1" dirty="0"/>
              <a:t> </a:t>
            </a:r>
            <a:r>
              <a:rPr lang="en-US" b="1" dirty="0" smtClean="0"/>
              <a:t>   </a:t>
            </a:r>
            <a:r>
              <a:rPr lang="en-US" b="1" dirty="0" err="1" smtClean="0"/>
              <a:t>run_list</a:t>
            </a:r>
            <a:r>
              <a:rPr lang="en-US" b="1" dirty="0" smtClean="0"/>
              <a:t>:</a:t>
            </a:r>
          </a:p>
          <a:p>
            <a:r>
              <a:rPr lang="en-US" b="1" dirty="0"/>
              <a:t> </a:t>
            </a:r>
            <a:r>
              <a:rPr lang="en-US" b="1" dirty="0" smtClean="0"/>
              <a:t>     - recipe[</a:t>
            </a:r>
            <a:r>
              <a:rPr lang="en-US" b="1" dirty="0" err="1" smtClean="0"/>
              <a:t>httpd</a:t>
            </a:r>
            <a:r>
              <a:rPr lang="en-US" b="1" dirty="0" smtClean="0"/>
              <a:t>::default]</a:t>
            </a:r>
          </a:p>
          <a:p>
            <a:r>
              <a:rPr lang="en-US" b="1" dirty="0"/>
              <a:t> </a:t>
            </a:r>
            <a:r>
              <a:rPr lang="en-US" b="1" dirty="0" smtClean="0"/>
              <a:t>     - recipe[</a:t>
            </a:r>
            <a:r>
              <a:rPr lang="en-US" b="1" dirty="0" err="1" smtClean="0"/>
              <a:t>httpd</a:t>
            </a:r>
            <a:r>
              <a:rPr lang="en-US" b="1" dirty="0" smtClean="0"/>
              <a:t>::</a:t>
            </a:r>
            <a:r>
              <a:rPr lang="en-US" b="1" dirty="0" err="1" smtClean="0"/>
              <a:t>ohai_httpd_modules</a:t>
            </a:r>
            <a:r>
              <a:rPr lang="en-US" b="1" dirty="0" smtClean="0"/>
              <a:t>]</a:t>
            </a:r>
          </a:p>
          <a:p>
            <a:r>
              <a:rPr lang="en-US" b="1" dirty="0"/>
              <a:t> </a:t>
            </a:r>
            <a:r>
              <a:rPr lang="en-US" b="1" dirty="0" smtClean="0"/>
              <a:t>   verifier:</a:t>
            </a:r>
          </a:p>
          <a:p>
            <a:r>
              <a:rPr lang="en-US" b="1" dirty="0"/>
              <a:t> </a:t>
            </a:r>
            <a:r>
              <a:rPr lang="en-US" b="1" dirty="0" smtClean="0"/>
              <a:t>     </a:t>
            </a:r>
            <a:r>
              <a:rPr lang="en-US" b="1" dirty="0" err="1" smtClean="0"/>
              <a:t>inspec_tests</a:t>
            </a:r>
            <a:r>
              <a:rPr lang="en-US" b="1" dirty="0" smtClean="0"/>
              <a:t>:</a:t>
            </a:r>
          </a:p>
          <a:p>
            <a:r>
              <a:rPr lang="en-US" b="1" dirty="0"/>
              <a:t> </a:t>
            </a:r>
            <a:r>
              <a:rPr lang="en-US" b="1" dirty="0" smtClean="0"/>
              <a:t>       - test/recipes</a:t>
            </a:r>
          </a:p>
          <a:p>
            <a:r>
              <a:rPr lang="en-US" b="1" dirty="0"/>
              <a:t> </a:t>
            </a:r>
            <a:r>
              <a:rPr lang="en-US" b="1" dirty="0" smtClean="0"/>
              <a:t>   attributes:</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kitchen.yml</a:t>
            </a:r>
            <a:endParaRPr lang="en-US" dirty="0"/>
          </a:p>
        </p:txBody>
      </p:sp>
      <p:sp>
        <p:nvSpPr>
          <p:cNvPr id="6" name="Text Placeholder 5"/>
          <p:cNvSpPr>
            <a:spLocks noGrp="1"/>
          </p:cNvSpPr>
          <p:nvPr>
            <p:ph type="body" sz="quarter" idx="13"/>
          </p:nvPr>
        </p:nvSpPr>
        <p:spPr>
          <a:xfrm>
            <a:off x="1135042" y="4736151"/>
            <a:ext cx="14404273" cy="624310"/>
          </a:xfrm>
        </p:spPr>
        <p:txBody>
          <a:bodyPr/>
          <a:lstStyle/>
          <a:p>
            <a:endParaRPr lang="en-US" dirty="0"/>
          </a:p>
        </p:txBody>
      </p:sp>
    </p:spTree>
    <p:extLst>
      <p:ext uri="{BB962C8B-B14F-4D97-AF65-F5344CB8AC3E}">
        <p14:creationId xmlns:p14="http://schemas.microsoft.com/office/powerpoint/2010/main" val="1725000130"/>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-----&gt; Starting Kitchen (v1.11.1)</a:t>
            </a:r>
          </a:p>
          <a:p>
            <a:r>
              <a:rPr lang="en-US" b="1" dirty="0"/>
              <a:t>-----&gt; Converging &lt;default-centos-67&gt;..</a:t>
            </a:r>
            <a:r>
              <a:rPr lang="en-US" b="1" dirty="0" smtClean="0"/>
              <a:t>.</a:t>
            </a:r>
          </a:p>
          <a:p>
            <a:r>
              <a:rPr lang="en-US" b="1" dirty="0" smtClean="0"/>
              <a:t>       resolving </a:t>
            </a:r>
            <a:r>
              <a:rPr lang="en-US" b="1" dirty="0"/>
              <a:t>cookbooks for run list: ["</a:t>
            </a:r>
            <a:r>
              <a:rPr lang="en-US" b="1" dirty="0" err="1"/>
              <a:t>httpd</a:t>
            </a:r>
            <a:r>
              <a:rPr lang="en-US" b="1" dirty="0"/>
              <a:t>::default", "</a:t>
            </a:r>
            <a:r>
              <a:rPr lang="en-US" b="1" dirty="0" err="1"/>
              <a:t>httpd</a:t>
            </a:r>
            <a:r>
              <a:rPr lang="en-US" b="1" dirty="0"/>
              <a:t>::</a:t>
            </a:r>
            <a:r>
              <a:rPr lang="en-US" b="1" dirty="0" err="1"/>
              <a:t>ohai_httpd_modules</a:t>
            </a:r>
            <a:r>
              <a:rPr lang="en-US" b="1" dirty="0"/>
              <a:t>"]</a:t>
            </a:r>
          </a:p>
          <a:p>
            <a:r>
              <a:rPr lang="en-US" b="1" dirty="0"/>
              <a:t>       Synchronizing Cookbooks:</a:t>
            </a:r>
          </a:p>
          <a:p>
            <a:r>
              <a:rPr lang="en-US" b="1" dirty="0"/>
              <a:t>         - </a:t>
            </a:r>
            <a:r>
              <a:rPr lang="en-US" b="1" dirty="0" err="1"/>
              <a:t>ohai</a:t>
            </a:r>
            <a:r>
              <a:rPr lang="en-US" b="1" dirty="0"/>
              <a:t> (4.2.2)</a:t>
            </a:r>
          </a:p>
          <a:p>
            <a:r>
              <a:rPr lang="en-US" b="1" dirty="0"/>
              <a:t>         - </a:t>
            </a:r>
            <a:r>
              <a:rPr lang="en-US" b="1" dirty="0" err="1"/>
              <a:t>httpd</a:t>
            </a:r>
            <a:r>
              <a:rPr lang="en-US" b="1" dirty="0"/>
              <a:t> (0.1.0)</a:t>
            </a:r>
          </a:p>
          <a:p>
            <a:r>
              <a:rPr lang="en-US" b="1" dirty="0"/>
              <a:t>         - </a:t>
            </a:r>
            <a:r>
              <a:rPr lang="en-US" b="1" dirty="0" err="1"/>
              <a:t>compat_resource</a:t>
            </a:r>
            <a:r>
              <a:rPr lang="en-US" b="1" dirty="0"/>
              <a:t> (12.14.7)</a:t>
            </a:r>
          </a:p>
          <a:p>
            <a:r>
              <a:rPr lang="en-US" b="1" dirty="0"/>
              <a:t>       Installing Cookbook Gems:</a:t>
            </a:r>
          </a:p>
          <a:p>
            <a:r>
              <a:rPr lang="en-US" b="1" dirty="0"/>
              <a:t>       Compiling Cookbooks...</a:t>
            </a:r>
          </a:p>
          <a:p>
            <a:r>
              <a:rPr lang="en-US" b="1" dirty="0"/>
              <a:t>       Recipe: </a:t>
            </a:r>
            <a:r>
              <a:rPr lang="en-US" b="1" dirty="0" err="1"/>
              <a:t>httpd</a:t>
            </a:r>
            <a:r>
              <a:rPr lang="en-US" b="1" dirty="0"/>
              <a:t>::</a:t>
            </a:r>
            <a:r>
              <a:rPr lang="en-US" b="1" dirty="0" err="1"/>
              <a:t>ohai_httpd_modules</a:t>
            </a:r>
            <a:endParaRPr lang="en-US" b="1"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3336155"/>
            <a:ext cx="14420850" cy="1141660"/>
          </a:xfrm>
        </p:spPr>
        <p:txBody>
          <a:bodyPr/>
          <a:lstStyle/>
          <a:p>
            <a:endParaRPr lang="en-US" dirty="0"/>
          </a:p>
        </p:txBody>
      </p:sp>
      <p:sp>
        <p:nvSpPr>
          <p:cNvPr id="5" name="Title 4"/>
          <p:cNvSpPr>
            <a:spLocks noGrp="1"/>
          </p:cNvSpPr>
          <p:nvPr>
            <p:ph type="title"/>
          </p:nvPr>
        </p:nvSpPr>
        <p:spPr/>
        <p:txBody>
          <a:bodyPr/>
          <a:lstStyle/>
          <a:p>
            <a:r>
              <a:rPr lang="en-US" dirty="0" smtClean="0"/>
              <a:t>Converging the Updated Default Suite</a:t>
            </a:r>
            <a:endParaRPr lang="en-US" dirty="0"/>
          </a:p>
        </p:txBody>
      </p:sp>
    </p:spTree>
    <p:extLst>
      <p:ext uri="{BB962C8B-B14F-4D97-AF65-F5344CB8AC3E}">
        <p14:creationId xmlns:p14="http://schemas.microsoft.com/office/powerpoint/2010/main" val="1047950410"/>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Expectation for the Plugin</a:t>
            </a:r>
            <a:endParaRPr lang="en-US" dirty="0"/>
          </a:p>
        </p:txBody>
      </p:sp>
      <p:sp>
        <p:nvSpPr>
          <p:cNvPr id="3" name="Content Placeholder 2"/>
          <p:cNvSpPr>
            <a:spLocks noGrp="1"/>
          </p:cNvSpPr>
          <p:nvPr>
            <p:ph sz="quarter" idx="10"/>
          </p:nvPr>
        </p:nvSpPr>
        <p:spPr/>
        <p:txBody>
          <a:bodyPr/>
          <a:lstStyle/>
          <a:p>
            <a:r>
              <a:rPr lang="en-US" b="1" dirty="0" err="1"/>
              <a:t>plugin_directory</a:t>
            </a:r>
            <a:r>
              <a:rPr lang="en-US" b="1" dirty="0"/>
              <a:t> = '/</a:t>
            </a:r>
            <a:r>
              <a:rPr lang="en-US" b="1" dirty="0" err="1"/>
              <a:t>tmp</a:t>
            </a:r>
            <a:r>
              <a:rPr lang="en-US" b="1" dirty="0"/>
              <a:t>/kitchen/</a:t>
            </a:r>
            <a:r>
              <a:rPr lang="en-US" b="1" dirty="0" err="1"/>
              <a:t>ohai</a:t>
            </a:r>
            <a:r>
              <a:rPr lang="en-US" b="1" dirty="0"/>
              <a:t>/plugins'</a:t>
            </a:r>
          </a:p>
          <a:p>
            <a:endParaRPr lang="en-US" b="1" dirty="0"/>
          </a:p>
          <a:p>
            <a:r>
              <a:rPr lang="en-US" b="1" dirty="0"/>
              <a:t>describe command("</a:t>
            </a:r>
            <a:r>
              <a:rPr lang="en-US" b="1" dirty="0" err="1"/>
              <a:t>ohai</a:t>
            </a:r>
            <a:r>
              <a:rPr lang="en-US" b="1" dirty="0"/>
              <a:t> -d #{</a:t>
            </a:r>
            <a:r>
              <a:rPr lang="en-US" b="1" dirty="0" err="1"/>
              <a:t>plugin_directory</a:t>
            </a:r>
            <a:r>
              <a:rPr lang="en-US" b="1" dirty="0"/>
              <a:t>} apache") do</a:t>
            </a:r>
          </a:p>
          <a:p>
            <a:r>
              <a:rPr lang="en-US" b="1" dirty="0"/>
              <a:t>  its(:</a:t>
            </a:r>
            <a:r>
              <a:rPr lang="en-US" b="1" dirty="0" err="1"/>
              <a:t>stdout</a:t>
            </a:r>
            <a:r>
              <a:rPr lang="en-US" b="1" dirty="0"/>
              <a:t>) { should match(/</a:t>
            </a:r>
            <a:r>
              <a:rPr lang="en-US" b="1" dirty="0" err="1"/>
              <a:t>core_module</a:t>
            </a:r>
            <a:r>
              <a:rPr lang="en-US" b="1" dirty="0"/>
              <a:t>/) }</a:t>
            </a:r>
          </a:p>
          <a:p>
            <a:r>
              <a:rPr lang="en-US" b="1"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/test/recipes/</a:t>
            </a:r>
            <a:r>
              <a:rPr lang="en-US" dirty="0" err="1" smtClean="0"/>
              <a:t>ohai_httpd_modules.rb</a:t>
            </a:r>
            <a:endParaRPr lang="en-US" dirty="0"/>
          </a:p>
        </p:txBody>
      </p:sp>
    </p:spTree>
    <p:extLst>
      <p:ext uri="{BB962C8B-B14F-4D97-AF65-F5344CB8AC3E}">
        <p14:creationId xmlns:p14="http://schemas.microsoft.com/office/powerpoint/2010/main" val="1389151823"/>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-----&gt; Starting Kitchen (v1.11.1)</a:t>
            </a:r>
          </a:p>
          <a:p>
            <a:r>
              <a:rPr lang="en-US" b="1" dirty="0"/>
              <a:t>-----&gt; Verifying &lt;ohai-plugin-centos-67&gt;...</a:t>
            </a:r>
          </a:p>
          <a:p>
            <a:r>
              <a:rPr lang="en-US" b="1" dirty="0"/>
              <a:t>       Use `/home/chef/</a:t>
            </a:r>
            <a:r>
              <a:rPr lang="en-US" b="1" dirty="0" err="1"/>
              <a:t>httpd</a:t>
            </a:r>
            <a:r>
              <a:rPr lang="en-US" b="1" dirty="0"/>
              <a:t>/test/recipes</a:t>
            </a:r>
            <a:r>
              <a:rPr lang="en-US" b="1" dirty="0" smtClean="0"/>
              <a:t>/default` </a:t>
            </a:r>
            <a:r>
              <a:rPr lang="en-US" b="1" dirty="0"/>
              <a:t>for testing</a:t>
            </a:r>
          </a:p>
          <a:p>
            <a:endParaRPr lang="en-US" b="1" dirty="0"/>
          </a:p>
          <a:p>
            <a:r>
              <a:rPr lang="en-US" b="1" dirty="0"/>
              <a:t>Target:  </a:t>
            </a:r>
            <a:r>
              <a:rPr lang="en-US" b="1" dirty="0" err="1"/>
              <a:t>ssh</a:t>
            </a:r>
            <a:r>
              <a:rPr lang="en-US" b="1" dirty="0"/>
              <a:t>://kitchen@localhost:32768</a:t>
            </a:r>
          </a:p>
          <a:p>
            <a:endParaRPr lang="en-US" b="1" dirty="0"/>
          </a:p>
          <a:p>
            <a:r>
              <a:rPr lang="en-US" b="1" dirty="0"/>
              <a:t>  ✔  Command </a:t>
            </a:r>
            <a:r>
              <a:rPr lang="en-US" b="1" dirty="0" err="1"/>
              <a:t>ohai</a:t>
            </a:r>
            <a:r>
              <a:rPr lang="en-US" b="1" dirty="0"/>
              <a:t> -d /</a:t>
            </a:r>
            <a:r>
              <a:rPr lang="en-US" b="1" dirty="0" err="1"/>
              <a:t>tmp</a:t>
            </a:r>
            <a:r>
              <a:rPr lang="en-US" b="1" dirty="0"/>
              <a:t>/kitchen/</a:t>
            </a:r>
            <a:r>
              <a:rPr lang="en-US" b="1" dirty="0" err="1"/>
              <a:t>ohai</a:t>
            </a:r>
            <a:r>
              <a:rPr lang="en-US" b="1" dirty="0"/>
              <a:t>/plugins apache </a:t>
            </a:r>
            <a:r>
              <a:rPr lang="en-US" b="1" dirty="0" err="1"/>
              <a:t>stdout</a:t>
            </a:r>
            <a:r>
              <a:rPr lang="en-US" b="1" dirty="0"/>
              <a:t> should match /</a:t>
            </a:r>
            <a:r>
              <a:rPr lang="en-US" b="1" dirty="0" err="1"/>
              <a:t>core_module</a:t>
            </a:r>
            <a:r>
              <a:rPr lang="en-US" b="1" dirty="0"/>
              <a:t> \(static\)/</a:t>
            </a:r>
          </a:p>
          <a:p>
            <a:endParaRPr lang="en-US" b="1" dirty="0"/>
          </a:p>
          <a:p>
            <a:r>
              <a:rPr lang="en-US" b="1" dirty="0"/>
              <a:t>Summary: </a:t>
            </a:r>
            <a:r>
              <a:rPr lang="en-US" b="1" dirty="0" smtClean="0"/>
              <a:t>1 </a:t>
            </a:r>
            <a:r>
              <a:rPr lang="en-US" b="1" dirty="0"/>
              <a:t>successful, 0 failures, 0 </a:t>
            </a:r>
            <a:r>
              <a:rPr lang="en-US" b="1" dirty="0" smtClean="0"/>
              <a:t>skipped</a:t>
            </a:r>
            <a:endParaRPr lang="en-US" b="1"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5467422"/>
            <a:ext cx="14420850" cy="969437"/>
          </a:xfrm>
        </p:spPr>
        <p:txBody>
          <a:bodyPr/>
          <a:lstStyle/>
          <a:p>
            <a:endParaRPr lang="en-US" dirty="0"/>
          </a:p>
        </p:txBody>
      </p:sp>
      <p:sp>
        <p:nvSpPr>
          <p:cNvPr id="5" name="Title 4"/>
          <p:cNvSpPr>
            <a:spLocks noGrp="1"/>
          </p:cNvSpPr>
          <p:nvPr>
            <p:ph type="title"/>
          </p:nvPr>
        </p:nvSpPr>
        <p:spPr/>
        <p:txBody>
          <a:bodyPr/>
          <a:lstStyle/>
          <a:p>
            <a:r>
              <a:rPr lang="en-US" dirty="0" smtClean="0"/>
              <a:t>Verifying the New Expectation</a:t>
            </a:r>
            <a:endParaRPr lang="en-US" dirty="0"/>
          </a:p>
        </p:txBody>
      </p:sp>
    </p:spTree>
    <p:extLst>
      <p:ext uri="{BB962C8B-B14F-4D97-AF65-F5344CB8AC3E}">
        <p14:creationId xmlns:p14="http://schemas.microsoft.com/office/powerpoint/2010/main" val="32478977"/>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ü"/>
            </a:pPr>
            <a:r>
              <a:rPr lang="en-US" dirty="0" smtClean="0"/>
              <a:t>Create the recipe that delivers the </a:t>
            </a:r>
            <a:r>
              <a:rPr lang="en-US" dirty="0" err="1" smtClean="0"/>
              <a:t>Ohai</a:t>
            </a:r>
            <a:r>
              <a:rPr lang="en-US" dirty="0" smtClean="0"/>
              <a:t> plugin</a:t>
            </a:r>
          </a:p>
          <a:p>
            <a:pPr marL="342900" indent="-342900">
              <a:buFont typeface="Wingdings" charset="2"/>
              <a:buChar char="ü"/>
            </a:pPr>
            <a:r>
              <a:rPr lang="en-US" dirty="0"/>
              <a:t>Define an integration </a:t>
            </a:r>
            <a:r>
              <a:rPr lang="en-US" dirty="0" smtClean="0"/>
              <a:t>test</a:t>
            </a:r>
            <a:endParaRPr lang="en-US" dirty="0"/>
          </a:p>
        </p:txBody>
      </p:sp>
    </p:spTree>
    <p:extLst>
      <p:ext uri="{BB962C8B-B14F-4D97-AF65-F5344CB8AC3E}">
        <p14:creationId xmlns:p14="http://schemas.microsoft.com/office/powerpoint/2010/main" val="413320101"/>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Resources</a:t>
            </a:r>
            <a:endParaRPr lang="en-US" b="1" dirty="0" smtClean="0">
              <a:ea typeface="Courier" charset="0"/>
              <a:cs typeface="Courier" charset="0"/>
            </a:endParaRP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endParaRPr lang="en-US" sz="1800" b="1" dirty="0" smtClean="0">
              <a:solidFill>
                <a:schemeClr val="bg1">
                  <a:lumMod val="95000"/>
                </a:schemeClr>
              </a:solidFill>
              <a:latin typeface="+mn-lt"/>
            </a:endParaRPr>
          </a:p>
        </p:txBody>
      </p:sp>
    </p:spTree>
    <p:extLst>
      <p:ext uri="{BB962C8B-B14F-4D97-AF65-F5344CB8AC3E}">
        <p14:creationId xmlns:p14="http://schemas.microsoft.com/office/powerpoint/2010/main" val="727637680"/>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q"/>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q"/>
            </a:pPr>
            <a:r>
              <a:rPr lang="en-US" dirty="0" smtClean="0"/>
              <a:t>Enable </a:t>
            </a:r>
            <a:r>
              <a:rPr lang="en-US" dirty="0" err="1" smtClean="0"/>
              <a:t>ohai</a:t>
            </a:r>
            <a:r>
              <a:rPr lang="en-US" dirty="0" smtClean="0"/>
              <a:t> 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75111686"/>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Template.potx</Template>
  <TotalTime>23824</TotalTime>
  <Words>8397</Words>
  <Application>Microsoft Macintosh PowerPoint</Application>
  <PresentationFormat>Custom</PresentationFormat>
  <Paragraphs>1165</Paragraphs>
  <Slides>126</Slides>
  <Notes>67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126</vt:i4>
      </vt:variant>
    </vt:vector>
  </HeadingPairs>
  <TitlesOfParts>
    <vt:vector size="134" baseType="lpstr">
      <vt:lpstr>Courier</vt:lpstr>
      <vt:lpstr>Courier New</vt:lpstr>
      <vt:lpstr>Inconsolata Medium</vt:lpstr>
      <vt:lpstr>ＭＳ Ｐゴシック</vt:lpstr>
      <vt:lpstr>Wingdings</vt:lpstr>
      <vt:lpstr>Arial</vt:lpstr>
      <vt:lpstr>Template</vt:lpstr>
      <vt:lpstr>Interaction</vt:lpstr>
      <vt:lpstr>PowerPoint Presentation</vt:lpstr>
      <vt:lpstr>Franklin Webber</vt:lpstr>
      <vt:lpstr>ChefConf 2017</vt:lpstr>
      <vt:lpstr>Who I Think You Are</vt:lpstr>
      <vt:lpstr>What You Will Learn</vt:lpstr>
      <vt:lpstr>What You Will Learn</vt:lpstr>
      <vt:lpstr>What You Will Learn</vt:lpstr>
      <vt:lpstr>Schedule</vt:lpstr>
      <vt:lpstr>Example Code Repository</vt:lpstr>
      <vt:lpstr>Let Us Have a Discussion</vt:lpstr>
      <vt:lpstr>Writing Elegant Tests</vt:lpstr>
      <vt:lpstr>Agenda</vt:lpstr>
      <vt:lpstr>Ohai</vt:lpstr>
      <vt:lpstr>Exploring Ohai</vt:lpstr>
      <vt:lpstr>All About The System </vt:lpstr>
      <vt:lpstr>Running Ohai to Show All Attributes</vt:lpstr>
      <vt:lpstr>Running Ohai to Show the IP Address</vt:lpstr>
      <vt:lpstr>Running Ohai to Show the Hostname</vt:lpstr>
      <vt:lpstr>Running Ohai to Show the Memory</vt:lpstr>
      <vt:lpstr>Running Ohai to Show the Total Memory</vt:lpstr>
      <vt:lpstr>Running Ohai to Show the CPU</vt:lpstr>
      <vt:lpstr>Running Ohai to Show the First CPU</vt:lpstr>
      <vt:lpstr>Running Ohai to Show the First CPU Mhz</vt:lpstr>
      <vt:lpstr>Ohai is Composed of Plugins</vt:lpstr>
      <vt:lpstr>Custom Ohai Plugins</vt:lpstr>
      <vt:lpstr>Exploring Ohai</vt:lpstr>
      <vt:lpstr>chef-client</vt:lpstr>
      <vt:lpstr>The Anatomy of a chef-client Run</vt:lpstr>
      <vt:lpstr>Running Ohai in Code</vt:lpstr>
      <vt:lpstr>Exploring Ohai</vt:lpstr>
      <vt:lpstr>Node Attributes</vt:lpstr>
      <vt:lpstr>Viewing Attribute Precedence as a Table</vt:lpstr>
      <vt:lpstr>Exploring Ohai</vt:lpstr>
      <vt:lpstr>Agenda</vt:lpstr>
      <vt:lpstr>Reviewing the Ohai Gem</vt:lpstr>
      <vt:lpstr>Ohai is Ruby Gem</vt:lpstr>
      <vt:lpstr>Searching for a Gem on Rubygems</vt:lpstr>
      <vt:lpstr>Searching for a Gem on Rubygems</vt:lpstr>
      <vt:lpstr>Searching for a Gem on Rubygems</vt:lpstr>
      <vt:lpstr>Returning to the Home Directory</vt:lpstr>
      <vt:lpstr>Cloning the Ohai Library</vt:lpstr>
      <vt:lpstr>Viewing the Contents of the Project</vt:lpstr>
      <vt:lpstr>Viewing the README</vt:lpstr>
      <vt:lpstr>Viewing the Gem Specification</vt:lpstr>
      <vt:lpstr>Viewing the lib Directory</vt:lpstr>
      <vt:lpstr>Viewing the ohai.rb file in the lib Directory</vt:lpstr>
      <vt:lpstr>Viewing the plugins directory</vt:lpstr>
      <vt:lpstr>Reviewing the Ohai Gem</vt:lpstr>
      <vt:lpstr>Recent Major Ohai Releases</vt:lpstr>
      <vt:lpstr>Focus on Ohai 7</vt:lpstr>
      <vt:lpstr>Viewing the Languages Plugin</vt:lpstr>
      <vt:lpstr>Viewing the Languages Plugin</vt:lpstr>
      <vt:lpstr>Viewing the Language Plugin</vt:lpstr>
      <vt:lpstr>Hash</vt:lpstr>
      <vt:lpstr>Mash</vt:lpstr>
      <vt:lpstr>Reviewing the Ohai Gem</vt:lpstr>
      <vt:lpstr>Viewing the Python plugin</vt:lpstr>
      <vt:lpstr>Viewing the Python plugin</vt:lpstr>
      <vt:lpstr>collect_data for a specific Platform</vt:lpstr>
      <vt:lpstr>Reviewing the Ohai Gem</vt:lpstr>
      <vt:lpstr>Agenda</vt:lpstr>
      <vt:lpstr>Creating an Ohai Plugin</vt:lpstr>
      <vt:lpstr>Installing the chefspec-ohai gem</vt:lpstr>
      <vt:lpstr>Adding the Gem to the Spec Helper</vt:lpstr>
      <vt:lpstr>Creating a Directory for Plugins Tests</vt:lpstr>
      <vt:lpstr>Defining the First Expectation for Plugin</vt:lpstr>
      <vt:lpstr>Executing the Tests to See Failure</vt:lpstr>
      <vt:lpstr>Creating an Ohai Plugin</vt:lpstr>
      <vt:lpstr>Creating the Plugin as a Cookbook File</vt:lpstr>
      <vt:lpstr>Defining the Plugin that Provides Values</vt:lpstr>
      <vt:lpstr>Executing the Tests to See Success</vt:lpstr>
      <vt:lpstr>Defining an Expectation for Attribute Value</vt:lpstr>
      <vt:lpstr>Shelling Out to the Operating System!</vt:lpstr>
      <vt:lpstr>Stubbing Out the shell_out!</vt:lpstr>
      <vt:lpstr>Doubles</vt:lpstr>
      <vt:lpstr>Doubles with a Name</vt:lpstr>
      <vt:lpstr>Executing the Tests to See Failure</vt:lpstr>
      <vt:lpstr>Capturing the Apache Modules Content</vt:lpstr>
      <vt:lpstr>Executing the Tests to See Success</vt:lpstr>
      <vt:lpstr>Creating an Ohai Plugin</vt:lpstr>
      <vt:lpstr>Agenda</vt:lpstr>
      <vt:lpstr>Plugin is Here in the Cookbook</vt:lpstr>
      <vt:lpstr>ohai_plugin resource</vt:lpstr>
      <vt:lpstr>Creating an Ohai Plugin</vt:lpstr>
      <vt:lpstr>Adding a Dependency on the Ohai Cookbook</vt:lpstr>
      <vt:lpstr>Creating the Recipe to Add the Plugin</vt:lpstr>
      <vt:lpstr>Defining the Expectation Plugin Deployed</vt:lpstr>
      <vt:lpstr>Execute the Tests to See Failure</vt:lpstr>
      <vt:lpstr>Creating an Ohai Plugin</vt:lpstr>
      <vt:lpstr>Defining the Ohai Plugin in the Recipe</vt:lpstr>
      <vt:lpstr>Executing the Tests to See Success</vt:lpstr>
      <vt:lpstr>Creating an Ohai Plugin</vt:lpstr>
      <vt:lpstr>Appending the New Recipe to the Suite</vt:lpstr>
      <vt:lpstr>Converging the Updated Default Suite</vt:lpstr>
      <vt:lpstr>Defining an Expectation for the Plugin</vt:lpstr>
      <vt:lpstr>Verifying the New Expectation</vt:lpstr>
      <vt:lpstr>Creating an Ohai Plugin</vt:lpstr>
      <vt:lpstr>Agenda</vt:lpstr>
      <vt:lpstr>Run Ohai Smoother</vt:lpstr>
      <vt:lpstr>Node Configuration File</vt:lpstr>
      <vt:lpstr>The Anatomy of a chef-client Run</vt:lpstr>
      <vt:lpstr>chef-client cookbook</vt:lpstr>
      <vt:lpstr>Viewing the chef-client config Recipe</vt:lpstr>
      <vt:lpstr>PowerPoint Presentation</vt:lpstr>
      <vt:lpstr>The Work</vt:lpstr>
      <vt:lpstr>Run Ohai Smoother</vt:lpstr>
      <vt:lpstr>Not all Node Plugins are Executed</vt:lpstr>
      <vt:lpstr>Ohai Hints</vt:lpstr>
      <vt:lpstr>The Work</vt:lpstr>
      <vt:lpstr>Run Ohai Smoother</vt:lpstr>
      <vt:lpstr>PowerPoint Presentation</vt:lpstr>
      <vt:lpstr>Viewing the chef-client config Recipe</vt:lpstr>
      <vt:lpstr>The Work</vt:lpstr>
      <vt:lpstr>Run Ohai Smoother</vt:lpstr>
      <vt:lpstr>Whitelist Node Attributes</vt:lpstr>
      <vt:lpstr>Run Ohai Smoother</vt:lpstr>
      <vt:lpstr>Agenda</vt:lpstr>
      <vt:lpstr>Let Us Have a Discussion</vt:lpstr>
      <vt:lpstr>Q&amp;A</vt:lpstr>
      <vt:lpstr>Agenda</vt:lpstr>
      <vt:lpstr>Resources for Ohai</vt:lpstr>
      <vt:lpstr>Check The Attachments</vt:lpstr>
      <vt:lpstr>Presentation Resources</vt:lpstr>
      <vt:lpstr>Creating a Gem like chefspec-ohai</vt:lpstr>
      <vt:lpstr>Agenda</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2878</cp:revision>
  <cp:lastPrinted>2016-12-20T17:47:22Z</cp:lastPrinted>
  <dcterms:created xsi:type="dcterms:W3CDTF">2012-09-13T17:36:07Z</dcterms:created>
  <dcterms:modified xsi:type="dcterms:W3CDTF">2017-01-31T00:03:35Z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